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00" r:id="rId2"/>
    <p:sldId id="703" r:id="rId3"/>
    <p:sldId id="704" r:id="rId4"/>
    <p:sldId id="702" r:id="rId5"/>
    <p:sldId id="623" r:id="rId6"/>
    <p:sldId id="624" r:id="rId7"/>
    <p:sldId id="625" r:id="rId8"/>
    <p:sldId id="626" r:id="rId9"/>
    <p:sldId id="694" r:id="rId10"/>
    <p:sldId id="695" r:id="rId11"/>
    <p:sldId id="696" r:id="rId12"/>
    <p:sldId id="627" r:id="rId13"/>
    <p:sldId id="630" r:id="rId14"/>
    <p:sldId id="652" r:id="rId15"/>
    <p:sldId id="651" r:id="rId16"/>
    <p:sldId id="632" r:id="rId17"/>
    <p:sldId id="633" r:id="rId18"/>
    <p:sldId id="653" r:id="rId19"/>
    <p:sldId id="635" r:id="rId20"/>
    <p:sldId id="636" r:id="rId21"/>
    <p:sldId id="655" r:id="rId22"/>
    <p:sldId id="654" r:id="rId23"/>
    <p:sldId id="639" r:id="rId24"/>
    <p:sldId id="640" r:id="rId25"/>
    <p:sldId id="641" r:id="rId26"/>
    <p:sldId id="642" r:id="rId27"/>
    <p:sldId id="643" r:id="rId28"/>
    <p:sldId id="658" r:id="rId29"/>
    <p:sldId id="644" r:id="rId30"/>
    <p:sldId id="656" r:id="rId31"/>
    <p:sldId id="316" r:id="rId32"/>
    <p:sldId id="401" r:id="rId33"/>
    <p:sldId id="682" r:id="rId34"/>
    <p:sldId id="33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995" autoAdjust="0"/>
    <p:restoredTop sz="94660"/>
  </p:normalViewPr>
  <p:slideViewPr>
    <p:cSldViewPr snapToGrid="0">
      <p:cViewPr varScale="1">
        <p:scale>
          <a:sx n="73" d="100"/>
          <a:sy n="73" d="100"/>
        </p:scale>
        <p:origin x="-624"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8EA28-975B-4D4F-A5AF-6ED871C86C3E}" type="datetimeFigureOut">
              <a:rPr lang="en-IN" smtClean="0"/>
              <a:pPr/>
              <a:t>18-04-2023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8C0EB6-795C-46B3-85AE-564857F29661}" type="slidenum">
              <a:rPr lang="en-IN" smtClean="0"/>
              <a:pPr/>
              <a:t>‹#›</a:t>
            </a:fld>
            <a:endParaRPr lang="en-IN"/>
          </a:p>
        </p:txBody>
      </p:sp>
    </p:spTree>
    <p:extLst>
      <p:ext uri="{BB962C8B-B14F-4D97-AF65-F5344CB8AC3E}">
        <p14:creationId xmlns:p14="http://schemas.microsoft.com/office/powerpoint/2010/main" xmlns="" val="3334889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a:extLst>
              <a:ext uri="{FF2B5EF4-FFF2-40B4-BE49-F238E27FC236}">
                <a16:creationId xmlns:a16="http://schemas.microsoft.com/office/drawing/2014/main" xmlns="" id="{45099700-1547-9F96-B21F-EDF6C1DD095C}"/>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BCC6A86-916C-4108-85FF-82D47C14B09A}" type="slidenum">
              <a:rPr lang="en-US" altLang="en-US"/>
              <a:pPr eaLnBrk="1" hangingPunct="1"/>
              <a:t>6</a:t>
            </a:fld>
            <a:endParaRPr lang="en-US" altLang="en-US"/>
          </a:p>
        </p:txBody>
      </p:sp>
      <p:sp>
        <p:nvSpPr>
          <p:cNvPr id="294915" name="Rectangle 2">
            <a:extLst>
              <a:ext uri="{FF2B5EF4-FFF2-40B4-BE49-F238E27FC236}">
                <a16:creationId xmlns:a16="http://schemas.microsoft.com/office/drawing/2014/main" xmlns="" id="{77718744-6845-8703-BFE6-C978F78D63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4916" name="Rectangle 3">
            <a:extLst>
              <a:ext uri="{FF2B5EF4-FFF2-40B4-BE49-F238E27FC236}">
                <a16:creationId xmlns:a16="http://schemas.microsoft.com/office/drawing/2014/main" xmlns="" id="{783E7737-F5D6-DCF1-22F0-1296CA3F58C3}"/>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HYFLEX-X FILES</a:t>
            </a:r>
          </a:p>
          <a:p>
            <a:r>
              <a:rPr lang="en-US" altLang="en-US"/>
              <a:t>COMBINE NI-TI MATERIAL </a:t>
            </a:r>
          </a:p>
          <a:p>
            <a:r>
              <a:rPr lang="en-US" altLang="en-US"/>
              <a:t>WITH NEW CUTTING DESIG</a:t>
            </a:r>
          </a:p>
          <a:p>
            <a:r>
              <a:rPr lang="en-US" altLang="en-US"/>
              <a:t>SEM PICTURE</a:t>
            </a:r>
          </a:p>
          <a:p>
            <a:r>
              <a:rPr lang="en-US" altLang="en-US"/>
              <a:t>MICRO TITANIUM INSTRUMENTS</a:t>
            </a:r>
          </a:p>
          <a:p>
            <a:r>
              <a:rPr lang="en-US" altLang="en-US"/>
              <a:t>(MICROMEGA)AVIALABLE AS </a:t>
            </a:r>
          </a:p>
          <a:p>
            <a:r>
              <a:rPr lang="en-US" altLang="en-US"/>
              <a:t>K REAMERS H FILES </a:t>
            </a:r>
          </a:p>
          <a:p>
            <a:r>
              <a:rPr lang="en-US" altLang="en-US"/>
              <a:t>SEM PICTURE</a:t>
            </a:r>
          </a:p>
          <a:p>
            <a:r>
              <a:rPr lang="en-US" altLang="en-US"/>
              <a:t>SHAPE MEMORY EFFECT </a:t>
            </a:r>
          </a:p>
          <a:p>
            <a:r>
              <a:rPr lang="en-US" altLang="en-US"/>
              <a:t>OF NI-TI FILES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2EC2C7-E432-A97A-F62A-BBA9C3C1F7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xmlns="" id="{1FBF0BFB-79C6-AEA7-8CAA-C7D21CE0F4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xmlns="" id="{AA664509-3461-85A6-12FB-5C719D7B183A}"/>
              </a:ext>
            </a:extLst>
          </p:cNvPr>
          <p:cNvSpPr>
            <a:spLocks noGrp="1"/>
          </p:cNvSpPr>
          <p:nvPr>
            <p:ph type="dt" sz="half" idx="10"/>
          </p:nvPr>
        </p:nvSpPr>
        <p:spPr/>
        <p:txBody>
          <a:bodyPr/>
          <a:lstStyle/>
          <a:p>
            <a:fld id="{BA5F4CDB-E6E9-4F0C-8187-00EE3608A95D}" type="datetimeFigureOut">
              <a:rPr lang="en-IN" smtClean="0"/>
              <a:pPr/>
              <a:t>18-04-2023</a:t>
            </a:fld>
            <a:endParaRPr lang="en-IN"/>
          </a:p>
        </p:txBody>
      </p:sp>
      <p:sp>
        <p:nvSpPr>
          <p:cNvPr id="5" name="Footer Placeholder 4">
            <a:extLst>
              <a:ext uri="{FF2B5EF4-FFF2-40B4-BE49-F238E27FC236}">
                <a16:creationId xmlns:a16="http://schemas.microsoft.com/office/drawing/2014/main" xmlns="" id="{C679F2D2-2586-7361-1AB1-8A9D6BD6F29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F23804CD-A80F-15C0-397C-AB41ED07C028}"/>
              </a:ext>
            </a:extLst>
          </p:cNvPr>
          <p:cNvSpPr>
            <a:spLocks noGrp="1"/>
          </p:cNvSpPr>
          <p:nvPr>
            <p:ph type="sldNum" sz="quarter" idx="12"/>
          </p:nvPr>
        </p:nvSpPr>
        <p:spPr/>
        <p:txBody>
          <a:bodyPr/>
          <a:lstStyle/>
          <a:p>
            <a:fld id="{E8081C3F-67F8-447E-B5CE-B1CDA2C6E9F4}" type="slidenum">
              <a:rPr lang="en-IN" smtClean="0"/>
              <a:pPr/>
              <a:t>‹#›</a:t>
            </a:fld>
            <a:endParaRPr lang="en-IN"/>
          </a:p>
        </p:txBody>
      </p:sp>
    </p:spTree>
    <p:extLst>
      <p:ext uri="{BB962C8B-B14F-4D97-AF65-F5344CB8AC3E}">
        <p14:creationId xmlns:p14="http://schemas.microsoft.com/office/powerpoint/2010/main" xmlns="" val="2597076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995BE3-D5FF-D103-16CE-1066BAA5D99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E8177536-7FBD-3F57-B26E-1E825F812F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950CCA2F-F9A3-CF38-AC35-29990631FC88}"/>
              </a:ext>
            </a:extLst>
          </p:cNvPr>
          <p:cNvSpPr>
            <a:spLocks noGrp="1"/>
          </p:cNvSpPr>
          <p:nvPr>
            <p:ph type="dt" sz="half" idx="10"/>
          </p:nvPr>
        </p:nvSpPr>
        <p:spPr/>
        <p:txBody>
          <a:bodyPr/>
          <a:lstStyle/>
          <a:p>
            <a:fld id="{BA5F4CDB-E6E9-4F0C-8187-00EE3608A95D}" type="datetimeFigureOut">
              <a:rPr lang="en-IN" smtClean="0"/>
              <a:pPr/>
              <a:t>18-04-2023</a:t>
            </a:fld>
            <a:endParaRPr lang="en-IN"/>
          </a:p>
        </p:txBody>
      </p:sp>
      <p:sp>
        <p:nvSpPr>
          <p:cNvPr id="5" name="Footer Placeholder 4">
            <a:extLst>
              <a:ext uri="{FF2B5EF4-FFF2-40B4-BE49-F238E27FC236}">
                <a16:creationId xmlns:a16="http://schemas.microsoft.com/office/drawing/2014/main" xmlns="" id="{D46038F5-C9C6-4C4C-18D4-219DF7511A1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30716CA5-10FA-D610-9D6F-2CDBBC22C326}"/>
              </a:ext>
            </a:extLst>
          </p:cNvPr>
          <p:cNvSpPr>
            <a:spLocks noGrp="1"/>
          </p:cNvSpPr>
          <p:nvPr>
            <p:ph type="sldNum" sz="quarter" idx="12"/>
          </p:nvPr>
        </p:nvSpPr>
        <p:spPr/>
        <p:txBody>
          <a:bodyPr/>
          <a:lstStyle/>
          <a:p>
            <a:fld id="{E8081C3F-67F8-447E-B5CE-B1CDA2C6E9F4}" type="slidenum">
              <a:rPr lang="en-IN" smtClean="0"/>
              <a:pPr/>
              <a:t>‹#›</a:t>
            </a:fld>
            <a:endParaRPr lang="en-IN"/>
          </a:p>
        </p:txBody>
      </p:sp>
    </p:spTree>
    <p:extLst>
      <p:ext uri="{BB962C8B-B14F-4D97-AF65-F5344CB8AC3E}">
        <p14:creationId xmlns:p14="http://schemas.microsoft.com/office/powerpoint/2010/main" xmlns="" val="2422903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D31052A-CF2C-08F7-B673-17A01259700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50B2B93B-9E7A-F2F1-37FB-6C1890509D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A2463CDF-7D9C-73A3-3D42-F0140EC442FC}"/>
              </a:ext>
            </a:extLst>
          </p:cNvPr>
          <p:cNvSpPr>
            <a:spLocks noGrp="1"/>
          </p:cNvSpPr>
          <p:nvPr>
            <p:ph type="dt" sz="half" idx="10"/>
          </p:nvPr>
        </p:nvSpPr>
        <p:spPr/>
        <p:txBody>
          <a:bodyPr/>
          <a:lstStyle/>
          <a:p>
            <a:fld id="{BA5F4CDB-E6E9-4F0C-8187-00EE3608A95D}" type="datetimeFigureOut">
              <a:rPr lang="en-IN" smtClean="0"/>
              <a:pPr/>
              <a:t>18-04-2023</a:t>
            </a:fld>
            <a:endParaRPr lang="en-IN"/>
          </a:p>
        </p:txBody>
      </p:sp>
      <p:sp>
        <p:nvSpPr>
          <p:cNvPr id="5" name="Footer Placeholder 4">
            <a:extLst>
              <a:ext uri="{FF2B5EF4-FFF2-40B4-BE49-F238E27FC236}">
                <a16:creationId xmlns:a16="http://schemas.microsoft.com/office/drawing/2014/main" xmlns="" id="{047370A5-49E0-508E-6271-E56440ABEB1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E250AEDC-0365-2675-683A-1A4D779E1BC9}"/>
              </a:ext>
            </a:extLst>
          </p:cNvPr>
          <p:cNvSpPr>
            <a:spLocks noGrp="1"/>
          </p:cNvSpPr>
          <p:nvPr>
            <p:ph type="sldNum" sz="quarter" idx="12"/>
          </p:nvPr>
        </p:nvSpPr>
        <p:spPr/>
        <p:txBody>
          <a:bodyPr/>
          <a:lstStyle/>
          <a:p>
            <a:fld id="{E8081C3F-67F8-447E-B5CE-B1CDA2C6E9F4}" type="slidenum">
              <a:rPr lang="en-IN" smtClean="0"/>
              <a:pPr/>
              <a:t>‹#›</a:t>
            </a:fld>
            <a:endParaRPr lang="en-IN"/>
          </a:p>
        </p:txBody>
      </p:sp>
    </p:spTree>
    <p:extLst>
      <p:ext uri="{BB962C8B-B14F-4D97-AF65-F5344CB8AC3E}">
        <p14:creationId xmlns:p14="http://schemas.microsoft.com/office/powerpoint/2010/main" xmlns="" val="2598552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4BBDAC6-F807-87C0-3650-F8F040A4E397}"/>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xmlns="" id="{E1B747FE-A161-CE43-863A-5DFC3F5DDAB7}"/>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xmlns="" id="{2BCB25D9-3299-64E3-67CF-4D4E499DD2E7}"/>
              </a:ext>
            </a:extLst>
          </p:cNvPr>
          <p:cNvSpPr>
            <a:spLocks noGrp="1"/>
          </p:cNvSpPr>
          <p:nvPr>
            <p:ph type="sldNum" sz="quarter" idx="12"/>
          </p:nvPr>
        </p:nvSpPr>
        <p:spPr>
          <a:xfrm>
            <a:off x="8737600" y="6245225"/>
            <a:ext cx="2844800" cy="476250"/>
          </a:xfrm>
        </p:spPr>
        <p:txBody>
          <a:bodyPr/>
          <a:lstStyle>
            <a:lvl1pPr>
              <a:defRPr/>
            </a:lvl1pPr>
          </a:lstStyle>
          <a:p>
            <a:fld id="{3669338A-8BFD-46E9-8AD8-8D3370F79C85}" type="slidenum">
              <a:rPr lang="en-US" altLang="en-US"/>
              <a:pPr/>
              <a:t>‹#›</a:t>
            </a:fld>
            <a:endParaRPr lang="en-US" altLang="en-US"/>
          </a:p>
        </p:txBody>
      </p:sp>
    </p:spTree>
    <p:extLst>
      <p:ext uri="{BB962C8B-B14F-4D97-AF65-F5344CB8AC3E}">
        <p14:creationId xmlns:p14="http://schemas.microsoft.com/office/powerpoint/2010/main" xmlns="" val="3447693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xmlns="" id="{A04B7CC3-9BB0-E7EF-10A7-6E449715F06B}"/>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7" name="Footer Placeholder 6">
            <a:extLst>
              <a:ext uri="{FF2B5EF4-FFF2-40B4-BE49-F238E27FC236}">
                <a16:creationId xmlns:a16="http://schemas.microsoft.com/office/drawing/2014/main" xmlns="" id="{76F46B38-F3BB-16A1-2399-4D0C5EBBF21D}"/>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8" name="Slide Number Placeholder 7">
            <a:extLst>
              <a:ext uri="{FF2B5EF4-FFF2-40B4-BE49-F238E27FC236}">
                <a16:creationId xmlns:a16="http://schemas.microsoft.com/office/drawing/2014/main" xmlns="" id="{40D3268D-FE26-87BF-8E3D-797A4E965364}"/>
              </a:ext>
            </a:extLst>
          </p:cNvPr>
          <p:cNvSpPr>
            <a:spLocks noGrp="1"/>
          </p:cNvSpPr>
          <p:nvPr>
            <p:ph type="sldNum" sz="quarter" idx="12"/>
          </p:nvPr>
        </p:nvSpPr>
        <p:spPr>
          <a:xfrm>
            <a:off x="8737600" y="6245225"/>
            <a:ext cx="2844800" cy="476250"/>
          </a:xfrm>
        </p:spPr>
        <p:txBody>
          <a:bodyPr/>
          <a:lstStyle>
            <a:lvl1pPr>
              <a:defRPr/>
            </a:lvl1pPr>
          </a:lstStyle>
          <a:p>
            <a:fld id="{AD8E4036-612A-4123-864A-E1FF88235947}" type="slidenum">
              <a:rPr lang="en-US" altLang="en-US"/>
              <a:pPr/>
              <a:t>‹#›</a:t>
            </a:fld>
            <a:endParaRPr lang="en-US" altLang="en-US"/>
          </a:p>
        </p:txBody>
      </p:sp>
    </p:spTree>
    <p:extLst>
      <p:ext uri="{BB962C8B-B14F-4D97-AF65-F5344CB8AC3E}">
        <p14:creationId xmlns:p14="http://schemas.microsoft.com/office/powerpoint/2010/main" xmlns="" val="4238786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43FD9C-CB29-E7C2-8E5E-1F066656C66E}"/>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25C40681-9054-1AAA-BE02-2CDC5117D9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BDE895F6-5452-E430-B5E3-7FDC17DBB6EF}"/>
              </a:ext>
            </a:extLst>
          </p:cNvPr>
          <p:cNvSpPr>
            <a:spLocks noGrp="1"/>
          </p:cNvSpPr>
          <p:nvPr>
            <p:ph type="dt" sz="half" idx="10"/>
          </p:nvPr>
        </p:nvSpPr>
        <p:spPr/>
        <p:txBody>
          <a:bodyPr/>
          <a:lstStyle/>
          <a:p>
            <a:fld id="{BA5F4CDB-E6E9-4F0C-8187-00EE3608A95D}" type="datetimeFigureOut">
              <a:rPr lang="en-IN" smtClean="0"/>
              <a:pPr/>
              <a:t>18-04-2023</a:t>
            </a:fld>
            <a:endParaRPr lang="en-IN"/>
          </a:p>
        </p:txBody>
      </p:sp>
      <p:sp>
        <p:nvSpPr>
          <p:cNvPr id="5" name="Footer Placeholder 4">
            <a:extLst>
              <a:ext uri="{FF2B5EF4-FFF2-40B4-BE49-F238E27FC236}">
                <a16:creationId xmlns:a16="http://schemas.microsoft.com/office/drawing/2014/main" xmlns="" id="{DC62DB87-09EF-C1F0-70AD-AB7F2FEB3D0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EDDFC377-B76D-2BE5-DA9F-B4EE944DFF5A}"/>
              </a:ext>
            </a:extLst>
          </p:cNvPr>
          <p:cNvSpPr>
            <a:spLocks noGrp="1"/>
          </p:cNvSpPr>
          <p:nvPr>
            <p:ph type="sldNum" sz="quarter" idx="12"/>
          </p:nvPr>
        </p:nvSpPr>
        <p:spPr/>
        <p:txBody>
          <a:bodyPr/>
          <a:lstStyle/>
          <a:p>
            <a:fld id="{E8081C3F-67F8-447E-B5CE-B1CDA2C6E9F4}" type="slidenum">
              <a:rPr lang="en-IN" smtClean="0"/>
              <a:pPr/>
              <a:t>‹#›</a:t>
            </a:fld>
            <a:endParaRPr lang="en-IN"/>
          </a:p>
        </p:txBody>
      </p:sp>
    </p:spTree>
    <p:extLst>
      <p:ext uri="{BB962C8B-B14F-4D97-AF65-F5344CB8AC3E}">
        <p14:creationId xmlns:p14="http://schemas.microsoft.com/office/powerpoint/2010/main" xmlns="" val="2850288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D24B73-00F1-B510-8F2B-460943E063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xmlns="" id="{D0D464A5-D061-DA2B-0329-9FE42557B2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D64EEF4-E822-85E9-3965-05ECC5882B96}"/>
              </a:ext>
            </a:extLst>
          </p:cNvPr>
          <p:cNvSpPr>
            <a:spLocks noGrp="1"/>
          </p:cNvSpPr>
          <p:nvPr>
            <p:ph type="dt" sz="half" idx="10"/>
          </p:nvPr>
        </p:nvSpPr>
        <p:spPr/>
        <p:txBody>
          <a:bodyPr/>
          <a:lstStyle/>
          <a:p>
            <a:fld id="{BA5F4CDB-E6E9-4F0C-8187-00EE3608A95D}" type="datetimeFigureOut">
              <a:rPr lang="en-IN" smtClean="0"/>
              <a:pPr/>
              <a:t>18-04-2023</a:t>
            </a:fld>
            <a:endParaRPr lang="en-IN"/>
          </a:p>
        </p:txBody>
      </p:sp>
      <p:sp>
        <p:nvSpPr>
          <p:cNvPr id="5" name="Footer Placeholder 4">
            <a:extLst>
              <a:ext uri="{FF2B5EF4-FFF2-40B4-BE49-F238E27FC236}">
                <a16:creationId xmlns:a16="http://schemas.microsoft.com/office/drawing/2014/main" xmlns="" id="{57C1528C-4D17-6A83-473B-01624E901C8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25CF7D85-26DA-EC26-35A7-E0EB439D1B57}"/>
              </a:ext>
            </a:extLst>
          </p:cNvPr>
          <p:cNvSpPr>
            <a:spLocks noGrp="1"/>
          </p:cNvSpPr>
          <p:nvPr>
            <p:ph type="sldNum" sz="quarter" idx="12"/>
          </p:nvPr>
        </p:nvSpPr>
        <p:spPr/>
        <p:txBody>
          <a:bodyPr/>
          <a:lstStyle/>
          <a:p>
            <a:fld id="{E8081C3F-67F8-447E-B5CE-B1CDA2C6E9F4}" type="slidenum">
              <a:rPr lang="en-IN" smtClean="0"/>
              <a:pPr/>
              <a:t>‹#›</a:t>
            </a:fld>
            <a:endParaRPr lang="en-IN"/>
          </a:p>
        </p:txBody>
      </p:sp>
    </p:spTree>
    <p:extLst>
      <p:ext uri="{BB962C8B-B14F-4D97-AF65-F5344CB8AC3E}">
        <p14:creationId xmlns:p14="http://schemas.microsoft.com/office/powerpoint/2010/main" xmlns="" val="371956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F7ABAB-AA32-3B6C-5FDA-C1836CD5E56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7D921711-212E-9AA5-25F8-A75BF7A5E2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xmlns="" id="{F48D5243-EB6E-F199-1807-4C461C038D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xmlns="" id="{69743D85-24EF-DE91-E6C6-EF345428DFEE}"/>
              </a:ext>
            </a:extLst>
          </p:cNvPr>
          <p:cNvSpPr>
            <a:spLocks noGrp="1"/>
          </p:cNvSpPr>
          <p:nvPr>
            <p:ph type="dt" sz="half" idx="10"/>
          </p:nvPr>
        </p:nvSpPr>
        <p:spPr/>
        <p:txBody>
          <a:bodyPr/>
          <a:lstStyle/>
          <a:p>
            <a:fld id="{BA5F4CDB-E6E9-4F0C-8187-00EE3608A95D}" type="datetimeFigureOut">
              <a:rPr lang="en-IN" smtClean="0"/>
              <a:pPr/>
              <a:t>18-04-2023</a:t>
            </a:fld>
            <a:endParaRPr lang="en-IN"/>
          </a:p>
        </p:txBody>
      </p:sp>
      <p:sp>
        <p:nvSpPr>
          <p:cNvPr id="6" name="Footer Placeholder 5">
            <a:extLst>
              <a:ext uri="{FF2B5EF4-FFF2-40B4-BE49-F238E27FC236}">
                <a16:creationId xmlns:a16="http://schemas.microsoft.com/office/drawing/2014/main" xmlns="" id="{A2381F12-A9D2-B716-95F3-342F6944C58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xmlns="" id="{C1103887-456D-9140-7DC2-7D35ED06D1A1}"/>
              </a:ext>
            </a:extLst>
          </p:cNvPr>
          <p:cNvSpPr>
            <a:spLocks noGrp="1"/>
          </p:cNvSpPr>
          <p:nvPr>
            <p:ph type="sldNum" sz="quarter" idx="12"/>
          </p:nvPr>
        </p:nvSpPr>
        <p:spPr/>
        <p:txBody>
          <a:bodyPr/>
          <a:lstStyle/>
          <a:p>
            <a:fld id="{E8081C3F-67F8-447E-B5CE-B1CDA2C6E9F4}" type="slidenum">
              <a:rPr lang="en-IN" smtClean="0"/>
              <a:pPr/>
              <a:t>‹#›</a:t>
            </a:fld>
            <a:endParaRPr lang="en-IN"/>
          </a:p>
        </p:txBody>
      </p:sp>
    </p:spTree>
    <p:extLst>
      <p:ext uri="{BB962C8B-B14F-4D97-AF65-F5344CB8AC3E}">
        <p14:creationId xmlns:p14="http://schemas.microsoft.com/office/powerpoint/2010/main" xmlns="" val="3899499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2E7D40-1BDD-5BBD-9E4A-5AE3B4F5254E}"/>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5262279F-A942-F93E-2DD3-4B9854C0DE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467A597-0F9D-2251-8AC9-B84F32C95C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xmlns="" id="{05C5ABF8-41EB-3EA6-BBC7-BD045D8DB2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95038FC-265D-8664-898E-927E61D891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xmlns="" id="{3786D67C-FF02-FD75-FDF8-172716F6FD13}"/>
              </a:ext>
            </a:extLst>
          </p:cNvPr>
          <p:cNvSpPr>
            <a:spLocks noGrp="1"/>
          </p:cNvSpPr>
          <p:nvPr>
            <p:ph type="dt" sz="half" idx="10"/>
          </p:nvPr>
        </p:nvSpPr>
        <p:spPr/>
        <p:txBody>
          <a:bodyPr/>
          <a:lstStyle/>
          <a:p>
            <a:fld id="{BA5F4CDB-E6E9-4F0C-8187-00EE3608A95D}" type="datetimeFigureOut">
              <a:rPr lang="en-IN" smtClean="0"/>
              <a:pPr/>
              <a:t>18-04-2023</a:t>
            </a:fld>
            <a:endParaRPr lang="en-IN"/>
          </a:p>
        </p:txBody>
      </p:sp>
      <p:sp>
        <p:nvSpPr>
          <p:cNvPr id="8" name="Footer Placeholder 7">
            <a:extLst>
              <a:ext uri="{FF2B5EF4-FFF2-40B4-BE49-F238E27FC236}">
                <a16:creationId xmlns:a16="http://schemas.microsoft.com/office/drawing/2014/main" xmlns="" id="{5615236C-29C2-1F8F-35FE-032BC3E57EA7}"/>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xmlns="" id="{EC8EF533-AEB4-9F77-F477-0DF7FF0089FD}"/>
              </a:ext>
            </a:extLst>
          </p:cNvPr>
          <p:cNvSpPr>
            <a:spLocks noGrp="1"/>
          </p:cNvSpPr>
          <p:nvPr>
            <p:ph type="sldNum" sz="quarter" idx="12"/>
          </p:nvPr>
        </p:nvSpPr>
        <p:spPr/>
        <p:txBody>
          <a:bodyPr/>
          <a:lstStyle/>
          <a:p>
            <a:fld id="{E8081C3F-67F8-447E-B5CE-B1CDA2C6E9F4}" type="slidenum">
              <a:rPr lang="en-IN" smtClean="0"/>
              <a:pPr/>
              <a:t>‹#›</a:t>
            </a:fld>
            <a:endParaRPr lang="en-IN"/>
          </a:p>
        </p:txBody>
      </p:sp>
    </p:spTree>
    <p:extLst>
      <p:ext uri="{BB962C8B-B14F-4D97-AF65-F5344CB8AC3E}">
        <p14:creationId xmlns:p14="http://schemas.microsoft.com/office/powerpoint/2010/main" xmlns="" val="2446358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1009C5-ECDD-B852-6214-8933AC0A997A}"/>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xmlns="" id="{7356F3BF-8762-1068-9D79-DDD031755B2A}"/>
              </a:ext>
            </a:extLst>
          </p:cNvPr>
          <p:cNvSpPr>
            <a:spLocks noGrp="1"/>
          </p:cNvSpPr>
          <p:nvPr>
            <p:ph type="dt" sz="half" idx="10"/>
          </p:nvPr>
        </p:nvSpPr>
        <p:spPr/>
        <p:txBody>
          <a:bodyPr/>
          <a:lstStyle/>
          <a:p>
            <a:fld id="{BA5F4CDB-E6E9-4F0C-8187-00EE3608A95D}" type="datetimeFigureOut">
              <a:rPr lang="en-IN" smtClean="0"/>
              <a:pPr/>
              <a:t>18-04-2023</a:t>
            </a:fld>
            <a:endParaRPr lang="en-IN"/>
          </a:p>
        </p:txBody>
      </p:sp>
      <p:sp>
        <p:nvSpPr>
          <p:cNvPr id="4" name="Footer Placeholder 3">
            <a:extLst>
              <a:ext uri="{FF2B5EF4-FFF2-40B4-BE49-F238E27FC236}">
                <a16:creationId xmlns:a16="http://schemas.microsoft.com/office/drawing/2014/main" xmlns="" id="{AB97786C-D2CC-8D89-BF07-42EF275D0282}"/>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xmlns="" id="{4850B958-D8FE-AED3-8A17-E84B13A6F1EC}"/>
              </a:ext>
            </a:extLst>
          </p:cNvPr>
          <p:cNvSpPr>
            <a:spLocks noGrp="1"/>
          </p:cNvSpPr>
          <p:nvPr>
            <p:ph type="sldNum" sz="quarter" idx="12"/>
          </p:nvPr>
        </p:nvSpPr>
        <p:spPr/>
        <p:txBody>
          <a:bodyPr/>
          <a:lstStyle/>
          <a:p>
            <a:fld id="{E8081C3F-67F8-447E-B5CE-B1CDA2C6E9F4}" type="slidenum">
              <a:rPr lang="en-IN" smtClean="0"/>
              <a:pPr/>
              <a:t>‹#›</a:t>
            </a:fld>
            <a:endParaRPr lang="en-IN"/>
          </a:p>
        </p:txBody>
      </p:sp>
    </p:spTree>
    <p:extLst>
      <p:ext uri="{BB962C8B-B14F-4D97-AF65-F5344CB8AC3E}">
        <p14:creationId xmlns:p14="http://schemas.microsoft.com/office/powerpoint/2010/main" xmlns="" val="2009098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B3E0D5D-B4C6-2DB4-95A9-2C79DDAC3CE5}"/>
              </a:ext>
            </a:extLst>
          </p:cNvPr>
          <p:cNvSpPr>
            <a:spLocks noGrp="1"/>
          </p:cNvSpPr>
          <p:nvPr>
            <p:ph type="dt" sz="half" idx="10"/>
          </p:nvPr>
        </p:nvSpPr>
        <p:spPr/>
        <p:txBody>
          <a:bodyPr/>
          <a:lstStyle/>
          <a:p>
            <a:fld id="{BA5F4CDB-E6E9-4F0C-8187-00EE3608A95D}" type="datetimeFigureOut">
              <a:rPr lang="en-IN" smtClean="0"/>
              <a:pPr/>
              <a:t>18-04-2023</a:t>
            </a:fld>
            <a:endParaRPr lang="en-IN"/>
          </a:p>
        </p:txBody>
      </p:sp>
      <p:sp>
        <p:nvSpPr>
          <p:cNvPr id="3" name="Footer Placeholder 2">
            <a:extLst>
              <a:ext uri="{FF2B5EF4-FFF2-40B4-BE49-F238E27FC236}">
                <a16:creationId xmlns:a16="http://schemas.microsoft.com/office/drawing/2014/main" xmlns="" id="{81B3F616-D998-1B57-08F1-FBE3DE4771DC}"/>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xmlns="" id="{D23C48BD-FE1A-9C22-6964-691E1FF42EF0}"/>
              </a:ext>
            </a:extLst>
          </p:cNvPr>
          <p:cNvSpPr>
            <a:spLocks noGrp="1"/>
          </p:cNvSpPr>
          <p:nvPr>
            <p:ph type="sldNum" sz="quarter" idx="12"/>
          </p:nvPr>
        </p:nvSpPr>
        <p:spPr/>
        <p:txBody>
          <a:bodyPr/>
          <a:lstStyle/>
          <a:p>
            <a:fld id="{E8081C3F-67F8-447E-B5CE-B1CDA2C6E9F4}" type="slidenum">
              <a:rPr lang="en-IN" smtClean="0"/>
              <a:pPr/>
              <a:t>‹#›</a:t>
            </a:fld>
            <a:endParaRPr lang="en-IN"/>
          </a:p>
        </p:txBody>
      </p:sp>
    </p:spTree>
    <p:extLst>
      <p:ext uri="{BB962C8B-B14F-4D97-AF65-F5344CB8AC3E}">
        <p14:creationId xmlns:p14="http://schemas.microsoft.com/office/powerpoint/2010/main" xmlns="" val="1464125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492167-C14E-10B5-1241-A89AA0D159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46D56677-CA24-D0C1-F6EA-D7D7A33A34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xmlns="" id="{F8419131-624B-287B-F1C4-C86DF856FC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D2E0CD0-AAEC-7405-E6DB-DD84FEF9D5D2}"/>
              </a:ext>
            </a:extLst>
          </p:cNvPr>
          <p:cNvSpPr>
            <a:spLocks noGrp="1"/>
          </p:cNvSpPr>
          <p:nvPr>
            <p:ph type="dt" sz="half" idx="10"/>
          </p:nvPr>
        </p:nvSpPr>
        <p:spPr/>
        <p:txBody>
          <a:bodyPr/>
          <a:lstStyle/>
          <a:p>
            <a:fld id="{BA5F4CDB-E6E9-4F0C-8187-00EE3608A95D}" type="datetimeFigureOut">
              <a:rPr lang="en-IN" smtClean="0"/>
              <a:pPr/>
              <a:t>18-04-2023</a:t>
            </a:fld>
            <a:endParaRPr lang="en-IN"/>
          </a:p>
        </p:txBody>
      </p:sp>
      <p:sp>
        <p:nvSpPr>
          <p:cNvPr id="6" name="Footer Placeholder 5">
            <a:extLst>
              <a:ext uri="{FF2B5EF4-FFF2-40B4-BE49-F238E27FC236}">
                <a16:creationId xmlns:a16="http://schemas.microsoft.com/office/drawing/2014/main" xmlns="" id="{8274283D-27D8-6EF7-BE08-DD5D209C6E9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xmlns="" id="{B01415CE-592A-0CF8-69DF-087A489770D1}"/>
              </a:ext>
            </a:extLst>
          </p:cNvPr>
          <p:cNvSpPr>
            <a:spLocks noGrp="1"/>
          </p:cNvSpPr>
          <p:nvPr>
            <p:ph type="sldNum" sz="quarter" idx="12"/>
          </p:nvPr>
        </p:nvSpPr>
        <p:spPr/>
        <p:txBody>
          <a:bodyPr/>
          <a:lstStyle/>
          <a:p>
            <a:fld id="{E8081C3F-67F8-447E-B5CE-B1CDA2C6E9F4}" type="slidenum">
              <a:rPr lang="en-IN" smtClean="0"/>
              <a:pPr/>
              <a:t>‹#›</a:t>
            </a:fld>
            <a:endParaRPr lang="en-IN"/>
          </a:p>
        </p:txBody>
      </p:sp>
    </p:spTree>
    <p:extLst>
      <p:ext uri="{BB962C8B-B14F-4D97-AF65-F5344CB8AC3E}">
        <p14:creationId xmlns:p14="http://schemas.microsoft.com/office/powerpoint/2010/main" xmlns="" val="153823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339F3F-7526-BE04-F864-980DFBCAF3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xmlns="" id="{0AE9F36E-0B66-A1E6-63AF-FB1B7523E7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xmlns="" id="{550421F3-AC62-DDD2-A1B4-B704FFB97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46B61FA-B050-61DB-D396-14D7F865CD07}"/>
              </a:ext>
            </a:extLst>
          </p:cNvPr>
          <p:cNvSpPr>
            <a:spLocks noGrp="1"/>
          </p:cNvSpPr>
          <p:nvPr>
            <p:ph type="dt" sz="half" idx="10"/>
          </p:nvPr>
        </p:nvSpPr>
        <p:spPr/>
        <p:txBody>
          <a:bodyPr/>
          <a:lstStyle/>
          <a:p>
            <a:fld id="{BA5F4CDB-E6E9-4F0C-8187-00EE3608A95D}" type="datetimeFigureOut">
              <a:rPr lang="en-IN" smtClean="0"/>
              <a:pPr/>
              <a:t>18-04-2023</a:t>
            </a:fld>
            <a:endParaRPr lang="en-IN"/>
          </a:p>
        </p:txBody>
      </p:sp>
      <p:sp>
        <p:nvSpPr>
          <p:cNvPr id="6" name="Footer Placeholder 5">
            <a:extLst>
              <a:ext uri="{FF2B5EF4-FFF2-40B4-BE49-F238E27FC236}">
                <a16:creationId xmlns:a16="http://schemas.microsoft.com/office/drawing/2014/main" xmlns="" id="{F4225010-F63E-E7D0-B368-A84145E4762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xmlns="" id="{0E867CE4-E6F8-916F-13F0-AFDCE0E3E1EE}"/>
              </a:ext>
            </a:extLst>
          </p:cNvPr>
          <p:cNvSpPr>
            <a:spLocks noGrp="1"/>
          </p:cNvSpPr>
          <p:nvPr>
            <p:ph type="sldNum" sz="quarter" idx="12"/>
          </p:nvPr>
        </p:nvSpPr>
        <p:spPr/>
        <p:txBody>
          <a:bodyPr/>
          <a:lstStyle/>
          <a:p>
            <a:fld id="{E8081C3F-67F8-447E-B5CE-B1CDA2C6E9F4}" type="slidenum">
              <a:rPr lang="en-IN" smtClean="0"/>
              <a:pPr/>
              <a:t>‹#›</a:t>
            </a:fld>
            <a:endParaRPr lang="en-IN"/>
          </a:p>
        </p:txBody>
      </p:sp>
    </p:spTree>
    <p:extLst>
      <p:ext uri="{BB962C8B-B14F-4D97-AF65-F5344CB8AC3E}">
        <p14:creationId xmlns:p14="http://schemas.microsoft.com/office/powerpoint/2010/main" xmlns="" val="124332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0A3013B-BEE7-9FE7-0912-73D99167C4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5A92E7D3-E914-E983-FBF5-64BB860D01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5EA69364-201E-FF90-9654-BB236DD8AE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5F4CDB-E6E9-4F0C-8187-00EE3608A95D}" type="datetimeFigureOut">
              <a:rPr lang="en-IN" smtClean="0"/>
              <a:pPr/>
              <a:t>18-04-2023</a:t>
            </a:fld>
            <a:endParaRPr lang="en-IN"/>
          </a:p>
        </p:txBody>
      </p:sp>
      <p:sp>
        <p:nvSpPr>
          <p:cNvPr id="5" name="Footer Placeholder 4">
            <a:extLst>
              <a:ext uri="{FF2B5EF4-FFF2-40B4-BE49-F238E27FC236}">
                <a16:creationId xmlns:a16="http://schemas.microsoft.com/office/drawing/2014/main" xmlns="" id="{2FDDF025-E75B-DE04-49BA-68BF891FCC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xmlns="" id="{C9125D13-64D4-CF17-048E-CC2757352B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081C3F-67F8-447E-B5CE-B1CDA2C6E9F4}" type="slidenum">
              <a:rPr lang="en-IN" smtClean="0"/>
              <a:pPr/>
              <a:t>‹#›</a:t>
            </a:fld>
            <a:endParaRPr lang="en-IN"/>
          </a:p>
        </p:txBody>
      </p:sp>
    </p:spTree>
    <p:extLst>
      <p:ext uri="{BB962C8B-B14F-4D97-AF65-F5344CB8AC3E}">
        <p14:creationId xmlns:p14="http://schemas.microsoft.com/office/powerpoint/2010/main" xmlns="" val="1965523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ubtitle 1">
            <a:extLst>
              <a:ext uri="{FF2B5EF4-FFF2-40B4-BE49-F238E27FC236}">
                <a16:creationId xmlns:a16="http://schemas.microsoft.com/office/drawing/2014/main" xmlns="" id="{F3B6BDC4-4C2D-0515-6DB5-9BCC43C98CF3}"/>
              </a:ext>
            </a:extLst>
          </p:cNvPr>
          <p:cNvSpPr>
            <a:spLocks noGrp="1" noChangeArrowheads="1"/>
          </p:cNvSpPr>
          <p:nvPr>
            <p:ph type="subTitle" idx="1"/>
          </p:nvPr>
        </p:nvSpPr>
        <p:spPr>
          <a:xfrm>
            <a:off x="2057400" y="2819400"/>
            <a:ext cx="8153400" cy="3429000"/>
          </a:xfrm>
        </p:spPr>
        <p:txBody>
          <a:bodyPr/>
          <a:lstStyle/>
          <a:p>
            <a:endParaRPr lang="en-US" altLang="en-US" dirty="0"/>
          </a:p>
          <a:p>
            <a:r>
              <a:rPr lang="en-US" altLang="en-US" sz="3200" b="1" dirty="0"/>
              <a:t>Endodontic instruments</a:t>
            </a:r>
          </a:p>
          <a:p>
            <a:endParaRPr lang="en-US" altLang="en-US" dirty="0"/>
          </a:p>
          <a:p>
            <a:r>
              <a:rPr lang="en-US" altLang="en-US" dirty="0"/>
              <a:t>DEPARTMENT OF CONSERVATIVE DENTISTRY AND ENDODONTICS</a:t>
            </a:r>
            <a:endParaRPr lang="en-IN" altLang="en-US" dirty="0"/>
          </a:p>
        </p:txBody>
      </p:sp>
      <p:sp>
        <p:nvSpPr>
          <p:cNvPr id="32771" name="Title 2">
            <a:extLst>
              <a:ext uri="{FF2B5EF4-FFF2-40B4-BE49-F238E27FC236}">
                <a16:creationId xmlns:a16="http://schemas.microsoft.com/office/drawing/2014/main" xmlns="" id="{35B3A50D-6BB9-48D5-38D5-F9CD3B5865AA}"/>
              </a:ext>
            </a:extLst>
          </p:cNvPr>
          <p:cNvSpPr>
            <a:spLocks noGrp="1" noChangeArrowheads="1"/>
          </p:cNvSpPr>
          <p:nvPr>
            <p:ph type="ctrTitle"/>
          </p:nvPr>
        </p:nvSpPr>
        <p:spPr>
          <a:xfrm>
            <a:off x="4724400" y="381001"/>
            <a:ext cx="5257800" cy="2543175"/>
          </a:xfrm>
        </p:spPr>
        <p:txBody>
          <a:bodyPr/>
          <a:lstStyle/>
          <a:p>
            <a:r>
              <a:rPr lang="en-US" altLang="en-US" sz="3600" b="1"/>
              <a:t>RUNGTA COLLEGE OF DENTAL SCIENCES AND RESEARCH</a:t>
            </a:r>
            <a:endParaRPr lang="en-IN" altLang="en-US" sz="3600" b="1"/>
          </a:p>
        </p:txBody>
      </p:sp>
      <p:pic>
        <p:nvPicPr>
          <p:cNvPr id="32772" name="Picture 3">
            <a:extLst>
              <a:ext uri="{FF2B5EF4-FFF2-40B4-BE49-F238E27FC236}">
                <a16:creationId xmlns:a16="http://schemas.microsoft.com/office/drawing/2014/main" xmlns="" id="{BA0AC6DC-9B66-30F6-D848-F764430386EC}"/>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00226" y="152400"/>
            <a:ext cx="2162175" cy="211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a:extLst>
              <a:ext uri="{FF2B5EF4-FFF2-40B4-BE49-F238E27FC236}">
                <a16:creationId xmlns:a16="http://schemas.microsoft.com/office/drawing/2014/main" xmlns="" id="{54810608-7493-4E62-B8EE-8C3403B44064}"/>
              </a:ext>
            </a:extLst>
          </p:cNvPr>
          <p:cNvSpPr txBox="1">
            <a:spLocks noChangeArrowheads="1"/>
          </p:cNvSpPr>
          <p:nvPr/>
        </p:nvSpPr>
        <p:spPr bwMode="auto">
          <a:xfrm>
            <a:off x="2667000" y="533400"/>
            <a:ext cx="7315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latin typeface="Times New Roman" panose="02020603050405020304" pitchFamily="18" charset="0"/>
              </a:rPr>
              <a:t>HAND G T FILES</a:t>
            </a:r>
          </a:p>
        </p:txBody>
      </p:sp>
      <p:pic>
        <p:nvPicPr>
          <p:cNvPr id="139267" name="Picture 3" descr="IMG_0039">
            <a:extLst>
              <a:ext uri="{FF2B5EF4-FFF2-40B4-BE49-F238E27FC236}">
                <a16:creationId xmlns:a16="http://schemas.microsoft.com/office/drawing/2014/main" xmlns="" id="{13019760-C595-43B8-DCA5-7BC386E52F83}"/>
              </a:ext>
            </a:extLst>
          </p:cNvPr>
          <p:cNvPicPr>
            <a:picLocks noChangeAspect="1" noChangeArrowheads="1"/>
          </p:cNvPicPr>
          <p:nvPr/>
        </p:nvPicPr>
        <p:blipFill>
          <a:blip r:embed="rId2">
            <a:lum contrast="48000"/>
            <a:extLst>
              <a:ext uri="{28A0092B-C50C-407E-A947-70E740481C1C}">
                <a14:useLocalDpi xmlns:a14="http://schemas.microsoft.com/office/drawing/2010/main" xmlns="" val="0"/>
              </a:ext>
            </a:extLst>
          </a:blip>
          <a:srcRect/>
          <a:stretch>
            <a:fillRect/>
          </a:stretch>
        </p:blipFill>
        <p:spPr bwMode="auto">
          <a:xfrm>
            <a:off x="3352800" y="1416050"/>
            <a:ext cx="5486400" cy="399415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spd="med">
    <p:cover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IMG_0073">
            <a:extLst>
              <a:ext uri="{FF2B5EF4-FFF2-40B4-BE49-F238E27FC236}">
                <a16:creationId xmlns:a16="http://schemas.microsoft.com/office/drawing/2014/main" xmlns="" id="{0555C305-338D-5E04-74F8-48E943788469}"/>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10000" y="806450"/>
            <a:ext cx="4800600" cy="28511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40291" name="Picture 3" descr="IMG_0075">
            <a:extLst>
              <a:ext uri="{FF2B5EF4-FFF2-40B4-BE49-F238E27FC236}">
                <a16:creationId xmlns:a16="http://schemas.microsoft.com/office/drawing/2014/main" xmlns="" id="{97359544-077D-8073-F703-ABB5A1C12D8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057400" y="3962401"/>
            <a:ext cx="2389188" cy="24225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40292" name="Picture 4" descr="IMG_0081">
            <a:extLst>
              <a:ext uri="{FF2B5EF4-FFF2-40B4-BE49-F238E27FC236}">
                <a16:creationId xmlns:a16="http://schemas.microsoft.com/office/drawing/2014/main" xmlns="" id="{A0D69F71-1E51-8F29-E7EC-B780CD452C31}"/>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495800" y="3962401"/>
            <a:ext cx="5562600" cy="234791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40293" name="Text Box 5">
            <a:extLst>
              <a:ext uri="{FF2B5EF4-FFF2-40B4-BE49-F238E27FC236}">
                <a16:creationId xmlns:a16="http://schemas.microsoft.com/office/drawing/2014/main" xmlns="" id="{5011C7B5-1BA4-5706-1001-3B31C1982971}"/>
              </a:ext>
            </a:extLst>
          </p:cNvPr>
          <p:cNvSpPr txBox="1">
            <a:spLocks noChangeArrowheads="1"/>
          </p:cNvSpPr>
          <p:nvPr/>
        </p:nvSpPr>
        <p:spPr bwMode="auto">
          <a:xfrm>
            <a:off x="3124200" y="228600"/>
            <a:ext cx="6324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solidFill>
                  <a:schemeClr val="tx2"/>
                </a:solidFill>
                <a:latin typeface="Times New Roman" panose="02020603050405020304" pitchFamily="18" charset="0"/>
                <a:cs typeface="Times New Roman" panose="02020603050405020304" pitchFamily="18" charset="0"/>
              </a:rPr>
              <a:t>HAND PROTAPER</a:t>
            </a:r>
          </a:p>
        </p:txBody>
      </p:sp>
    </p:spTree>
  </p:cSld>
  <p:clrMapOvr>
    <a:masterClrMapping/>
  </p:clrMapOvr>
  <p:transition spd="med">
    <p:cover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xmlns="" id="{BB8068BC-6E03-67C7-35F5-8F394E92FC74}"/>
              </a:ext>
            </a:extLst>
          </p:cNvPr>
          <p:cNvSpPr>
            <a:spLocks noGrp="1" noChangeArrowheads="1"/>
          </p:cNvSpPr>
          <p:nvPr>
            <p:ph type="title"/>
          </p:nvPr>
        </p:nvSpPr>
        <p:spPr>
          <a:xfrm>
            <a:off x="1981200" y="152400"/>
            <a:ext cx="8229600" cy="1143000"/>
          </a:xfrm>
        </p:spPr>
        <p:txBody>
          <a:bodyPr/>
          <a:lstStyle/>
          <a:p>
            <a:pPr algn="ctr">
              <a:defRPr/>
            </a:pPr>
            <a:r>
              <a:rPr lang="en-US" sz="4000" dirty="0">
                <a:solidFill>
                  <a:srgbClr val="FF0066"/>
                </a:solidFill>
              </a:rPr>
              <a:t>ROTARY INSTRUMENTS</a:t>
            </a:r>
          </a:p>
        </p:txBody>
      </p:sp>
      <p:sp>
        <p:nvSpPr>
          <p:cNvPr id="10" name="Rectangle 2">
            <a:extLst>
              <a:ext uri="{FF2B5EF4-FFF2-40B4-BE49-F238E27FC236}">
                <a16:creationId xmlns:a16="http://schemas.microsoft.com/office/drawing/2014/main" xmlns="" id="{2B0C03A7-1AAC-E1F1-4D3C-26807A2E662E}"/>
              </a:ext>
            </a:extLst>
          </p:cNvPr>
          <p:cNvSpPr txBox="1">
            <a:spLocks noChangeArrowheads="1"/>
          </p:cNvSpPr>
          <p:nvPr/>
        </p:nvSpPr>
        <p:spPr>
          <a:xfrm>
            <a:off x="2133600" y="2133600"/>
            <a:ext cx="8077200" cy="3124200"/>
          </a:xfrm>
          <a:prstGeom prst="rect">
            <a:avLst/>
          </a:prstGeom>
        </p:spPr>
        <p:txBody>
          <a:bodyPr anchor="ctr">
            <a:normAutofit fontScale="97500" lnSpcReduction="10000"/>
            <a:scene3d>
              <a:camera prst="orthographicFront"/>
              <a:lightRig rig="soft" dir="t"/>
            </a:scene3d>
            <a:sp3d prstMaterial="softEdge">
              <a:bevelT w="25400" h="25400"/>
            </a:sp3d>
          </a:bodyPr>
          <a:lstStyle/>
          <a:p>
            <a:pPr algn="ctr" eaLnBrk="0" hangingPunct="0">
              <a:defRPr/>
            </a:pPr>
            <a:r>
              <a:rPr lang="en-US" sz="3600" b="1" dirty="0">
                <a:effectLst>
                  <a:outerShdw blurRad="31750" dist="25400" dir="5400000" algn="tl" rotWithShape="0">
                    <a:srgbClr val="000000">
                      <a:alpha val="25000"/>
                    </a:srgbClr>
                  </a:outerShdw>
                </a:effectLst>
                <a:latin typeface="+mj-lt"/>
                <a:ea typeface="+mj-ea"/>
                <a:cs typeface="+mj-cs"/>
              </a:rPr>
              <a:t/>
            </a:r>
            <a:br>
              <a:rPr lang="en-US" sz="3600" b="1" dirty="0">
                <a:effectLst>
                  <a:outerShdw blurRad="31750" dist="25400" dir="5400000" algn="tl" rotWithShape="0">
                    <a:srgbClr val="000000">
                      <a:alpha val="25000"/>
                    </a:srgbClr>
                  </a:outerShdw>
                </a:effectLst>
                <a:latin typeface="+mj-lt"/>
                <a:ea typeface="+mj-ea"/>
                <a:cs typeface="+mj-cs"/>
              </a:rPr>
            </a:br>
            <a:r>
              <a:rPr lang="en-US" sz="3600" b="1" dirty="0">
                <a:effectLst>
                  <a:outerShdw blurRad="31750" dist="25400" dir="5400000" algn="tl" rotWithShape="0">
                    <a:srgbClr val="000000">
                      <a:alpha val="25000"/>
                    </a:srgbClr>
                  </a:outerShdw>
                </a:effectLst>
                <a:latin typeface="+mj-lt"/>
                <a:ea typeface="+mj-ea"/>
                <a:cs typeface="+mj-cs"/>
              </a:rPr>
              <a:t>REDUCTION GEAR  </a:t>
            </a:r>
            <a:br>
              <a:rPr lang="en-US" sz="3600" b="1" dirty="0">
                <a:effectLst>
                  <a:outerShdw blurRad="31750" dist="25400" dir="5400000" algn="tl" rotWithShape="0">
                    <a:srgbClr val="000000">
                      <a:alpha val="25000"/>
                    </a:srgbClr>
                  </a:outerShdw>
                </a:effectLst>
                <a:latin typeface="+mj-lt"/>
                <a:ea typeface="+mj-ea"/>
                <a:cs typeface="+mj-cs"/>
              </a:rPr>
            </a:br>
            <a:r>
              <a:rPr lang="en-US" sz="3600" b="1" dirty="0">
                <a:effectLst>
                  <a:outerShdw blurRad="31750" dist="25400" dir="5400000" algn="tl" rotWithShape="0">
                    <a:srgbClr val="000000">
                      <a:alpha val="25000"/>
                    </a:srgbClr>
                  </a:outerShdw>
                </a:effectLst>
                <a:latin typeface="+mj-lt"/>
                <a:ea typeface="+mj-ea"/>
                <a:cs typeface="+mj-cs"/>
              </a:rPr>
              <a:t>CONTRA - ANGLE  HANDPIECES</a:t>
            </a:r>
          </a:p>
          <a:p>
            <a:pPr algn="ctr" eaLnBrk="0" hangingPunct="0">
              <a:defRPr/>
            </a:pPr>
            <a:r>
              <a:rPr lang="en-US" sz="3600" b="1" dirty="0">
                <a:effectLst>
                  <a:outerShdw blurRad="31750" dist="25400" dir="5400000" algn="tl" rotWithShape="0">
                    <a:srgbClr val="000000">
                      <a:alpha val="25000"/>
                    </a:srgbClr>
                  </a:outerShdw>
                </a:effectLst>
                <a:latin typeface="+mj-lt"/>
                <a:ea typeface="+mj-ea"/>
                <a:cs typeface="+mj-cs"/>
              </a:rPr>
              <a:t> </a:t>
            </a:r>
            <a:br>
              <a:rPr lang="en-US" sz="3600" b="1" dirty="0">
                <a:effectLst>
                  <a:outerShdw blurRad="31750" dist="25400" dir="5400000" algn="tl" rotWithShape="0">
                    <a:srgbClr val="000000">
                      <a:alpha val="25000"/>
                    </a:srgbClr>
                  </a:outerShdw>
                </a:effectLst>
                <a:latin typeface="+mj-lt"/>
                <a:ea typeface="+mj-ea"/>
                <a:cs typeface="+mj-cs"/>
              </a:rPr>
            </a:br>
            <a:r>
              <a:rPr lang="en-US" sz="3600" b="1" dirty="0">
                <a:effectLst>
                  <a:outerShdw blurRad="31750" dist="25400" dir="5400000" algn="tl" rotWithShape="0">
                    <a:srgbClr val="000000">
                      <a:alpha val="25000"/>
                    </a:srgbClr>
                  </a:outerShdw>
                </a:effectLst>
                <a:latin typeface="+mj-lt"/>
                <a:ea typeface="+mj-ea"/>
                <a:cs typeface="+mj-cs"/>
              </a:rPr>
              <a:t>FOR  ROTARY  INSTRUMENTS USED IN ENDODONTICS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2">
            <a:extLst>
              <a:ext uri="{FF2B5EF4-FFF2-40B4-BE49-F238E27FC236}">
                <a16:creationId xmlns:a16="http://schemas.microsoft.com/office/drawing/2014/main" xmlns="" id="{83C5EFCB-E685-73E1-1717-B3AB3B112335}"/>
              </a:ext>
            </a:extLst>
          </p:cNvPr>
          <p:cNvSpPr txBox="1">
            <a:spLocks noChangeArrowheads="1"/>
          </p:cNvSpPr>
          <p:nvPr/>
        </p:nvSpPr>
        <p:spPr bwMode="auto">
          <a:xfrm>
            <a:off x="1524000" y="533401"/>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2800" b="1"/>
              <a:t>HISTORY &amp; DEVELOPMENT</a:t>
            </a:r>
            <a:endParaRPr lang="en-US" altLang="en-US" sz="2800" b="1"/>
          </a:p>
        </p:txBody>
      </p:sp>
      <p:sp>
        <p:nvSpPr>
          <p:cNvPr id="1071107" name="Text Box 3">
            <a:extLst>
              <a:ext uri="{FF2B5EF4-FFF2-40B4-BE49-F238E27FC236}">
                <a16:creationId xmlns:a16="http://schemas.microsoft.com/office/drawing/2014/main" xmlns="" id="{E6E99FD3-1F11-083D-1648-3AA15685CD13}"/>
              </a:ext>
            </a:extLst>
          </p:cNvPr>
          <p:cNvSpPr txBox="1">
            <a:spLocks noChangeArrowheads="1"/>
          </p:cNvSpPr>
          <p:nvPr/>
        </p:nvSpPr>
        <p:spPr bwMode="auto">
          <a:xfrm>
            <a:off x="2057400" y="2209800"/>
            <a:ext cx="2362200" cy="2862322"/>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p>
            <a:pPr>
              <a:spcBef>
                <a:spcPct val="50000"/>
              </a:spcBef>
              <a:defRPr/>
            </a:pPr>
            <a:r>
              <a:rPr lang="en-US" sz="2400" b="1" dirty="0">
                <a:solidFill>
                  <a:srgbClr val="FF0000"/>
                </a:solidFill>
              </a:rPr>
              <a:t>Reciprocating / quarter turn handpiece</a:t>
            </a:r>
          </a:p>
          <a:p>
            <a:pPr>
              <a:spcBef>
                <a:spcPct val="50000"/>
              </a:spcBef>
              <a:defRPr/>
            </a:pPr>
            <a:endParaRPr lang="en-US" sz="2400" b="1" dirty="0">
              <a:solidFill>
                <a:srgbClr val="FF0000"/>
              </a:solidFill>
            </a:endParaRPr>
          </a:p>
          <a:p>
            <a:pPr>
              <a:spcBef>
                <a:spcPct val="50000"/>
              </a:spcBef>
              <a:buFontTx/>
              <a:buChar char="•"/>
              <a:defRPr/>
            </a:pPr>
            <a:r>
              <a:rPr lang="en-US" sz="2400" b="1" dirty="0" err="1">
                <a:solidFill>
                  <a:srgbClr val="FF0000"/>
                </a:solidFill>
              </a:rPr>
              <a:t>Giromatic</a:t>
            </a:r>
            <a:endParaRPr lang="en-US" sz="2400" b="1" dirty="0">
              <a:solidFill>
                <a:srgbClr val="FF0000"/>
              </a:solidFill>
            </a:endParaRPr>
          </a:p>
          <a:p>
            <a:pPr>
              <a:spcBef>
                <a:spcPct val="50000"/>
              </a:spcBef>
              <a:buFontTx/>
              <a:buChar char="•"/>
              <a:defRPr/>
            </a:pPr>
            <a:r>
              <a:rPr lang="en-US" sz="2400" b="1" dirty="0">
                <a:solidFill>
                  <a:srgbClr val="FF0000"/>
                </a:solidFill>
              </a:rPr>
              <a:t>Endo-Cursor</a:t>
            </a:r>
          </a:p>
        </p:txBody>
      </p:sp>
      <p:sp>
        <p:nvSpPr>
          <p:cNvPr id="142342" name="Text Box 4">
            <a:extLst>
              <a:ext uri="{FF2B5EF4-FFF2-40B4-BE49-F238E27FC236}">
                <a16:creationId xmlns:a16="http://schemas.microsoft.com/office/drawing/2014/main" xmlns="" id="{E829FC74-1C85-4A0A-B729-773C46056DB2}"/>
              </a:ext>
            </a:extLst>
          </p:cNvPr>
          <p:cNvSpPr txBox="1">
            <a:spLocks noChangeArrowheads="1"/>
          </p:cNvSpPr>
          <p:nvPr/>
        </p:nvSpPr>
        <p:spPr bwMode="auto">
          <a:xfrm>
            <a:off x="4876800" y="2133600"/>
            <a:ext cx="1905000" cy="3600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rPr>
              <a:t>Vertical stroke handpiece</a:t>
            </a:r>
          </a:p>
          <a:p>
            <a:pPr eaLnBrk="1" hangingPunct="1">
              <a:spcBef>
                <a:spcPct val="50000"/>
              </a:spcBef>
            </a:pPr>
            <a:endParaRPr lang="en-US" altLang="en-US" sz="2400" b="1">
              <a:solidFill>
                <a:srgbClr val="FF0000"/>
              </a:solidFill>
            </a:endParaRPr>
          </a:p>
          <a:p>
            <a:pPr eaLnBrk="1" hangingPunct="1">
              <a:spcBef>
                <a:spcPct val="50000"/>
              </a:spcBef>
              <a:buFontTx/>
              <a:buChar char="•"/>
            </a:pPr>
            <a:r>
              <a:rPr lang="en-US" altLang="en-US" sz="2400" b="1">
                <a:solidFill>
                  <a:srgbClr val="FF0000"/>
                </a:solidFill>
              </a:rPr>
              <a:t>Racer</a:t>
            </a:r>
          </a:p>
          <a:p>
            <a:pPr eaLnBrk="1" hangingPunct="1">
              <a:spcBef>
                <a:spcPct val="50000"/>
              </a:spcBef>
              <a:buFontTx/>
              <a:buChar char="•"/>
            </a:pPr>
            <a:r>
              <a:rPr lang="en-US" altLang="en-US" sz="2400" b="1">
                <a:solidFill>
                  <a:srgbClr val="FF0000"/>
                </a:solidFill>
              </a:rPr>
              <a:t>Canal Finder System</a:t>
            </a:r>
          </a:p>
        </p:txBody>
      </p:sp>
      <p:grpSp>
        <p:nvGrpSpPr>
          <p:cNvPr id="142343" name="Group 5">
            <a:extLst>
              <a:ext uri="{FF2B5EF4-FFF2-40B4-BE49-F238E27FC236}">
                <a16:creationId xmlns:a16="http://schemas.microsoft.com/office/drawing/2014/main" xmlns="" id="{1CF9CBD7-D89B-4A55-9030-4F36B6B15DCB}"/>
              </a:ext>
            </a:extLst>
          </p:cNvPr>
          <p:cNvGrpSpPr>
            <a:grpSpLocks/>
          </p:cNvGrpSpPr>
          <p:nvPr/>
        </p:nvGrpSpPr>
        <p:grpSpPr bwMode="auto">
          <a:xfrm>
            <a:off x="6934200" y="2286001"/>
            <a:ext cx="3276600" cy="2963863"/>
            <a:chOff x="3408" y="1440"/>
            <a:chExt cx="2064" cy="1867"/>
          </a:xfrm>
        </p:grpSpPr>
        <p:sp>
          <p:nvSpPr>
            <p:cNvPr id="142344" name="Text Box 6">
              <a:extLst>
                <a:ext uri="{FF2B5EF4-FFF2-40B4-BE49-F238E27FC236}">
                  <a16:creationId xmlns:a16="http://schemas.microsoft.com/office/drawing/2014/main" xmlns="" id="{E3CC96D7-013D-176A-172C-A4B491B02D84}"/>
                </a:ext>
              </a:extLst>
            </p:cNvPr>
            <p:cNvSpPr txBox="1">
              <a:spLocks noChangeArrowheads="1"/>
            </p:cNvSpPr>
            <p:nvPr/>
          </p:nvSpPr>
          <p:spPr bwMode="auto">
            <a:xfrm>
              <a:off x="4560" y="2784"/>
              <a:ext cx="912" cy="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chemeClr val="hlink"/>
                  </a:solidFill>
                </a:rPr>
                <a:t>Friction grip</a:t>
              </a:r>
            </a:p>
          </p:txBody>
        </p:sp>
        <p:sp>
          <p:nvSpPr>
            <p:cNvPr id="142345" name="Text Box 7">
              <a:extLst>
                <a:ext uri="{FF2B5EF4-FFF2-40B4-BE49-F238E27FC236}">
                  <a16:creationId xmlns:a16="http://schemas.microsoft.com/office/drawing/2014/main" xmlns="" id="{41137599-02A0-A3D4-1BBE-E3FBB03D0188}"/>
                </a:ext>
              </a:extLst>
            </p:cNvPr>
            <p:cNvSpPr txBox="1">
              <a:spLocks noChangeArrowheads="1"/>
            </p:cNvSpPr>
            <p:nvPr/>
          </p:nvSpPr>
          <p:spPr bwMode="auto">
            <a:xfrm>
              <a:off x="3840" y="1440"/>
              <a:ext cx="1248" cy="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chemeClr val="hlink"/>
                  </a:solidFill>
                </a:rPr>
                <a:t>Full rotary handpieces</a:t>
              </a:r>
            </a:p>
          </p:txBody>
        </p:sp>
        <p:sp>
          <p:nvSpPr>
            <p:cNvPr id="142346" name="Text Box 8">
              <a:extLst>
                <a:ext uri="{FF2B5EF4-FFF2-40B4-BE49-F238E27FC236}">
                  <a16:creationId xmlns:a16="http://schemas.microsoft.com/office/drawing/2014/main" xmlns="" id="{88206556-FBC6-A629-D3E5-4FB900585ABF}"/>
                </a:ext>
              </a:extLst>
            </p:cNvPr>
            <p:cNvSpPr txBox="1">
              <a:spLocks noChangeArrowheads="1"/>
            </p:cNvSpPr>
            <p:nvPr/>
          </p:nvSpPr>
          <p:spPr bwMode="auto">
            <a:xfrm>
              <a:off x="3408" y="2784"/>
              <a:ext cx="816" cy="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chemeClr val="hlink"/>
                  </a:solidFill>
                </a:rPr>
                <a:t>Latch grip</a:t>
              </a:r>
            </a:p>
          </p:txBody>
        </p:sp>
        <p:sp>
          <p:nvSpPr>
            <p:cNvPr id="142347" name="Line 9">
              <a:extLst>
                <a:ext uri="{FF2B5EF4-FFF2-40B4-BE49-F238E27FC236}">
                  <a16:creationId xmlns:a16="http://schemas.microsoft.com/office/drawing/2014/main" xmlns="" id="{8F2B9FC2-65A8-3402-84A4-41A384F26B24}"/>
                </a:ext>
              </a:extLst>
            </p:cNvPr>
            <p:cNvSpPr>
              <a:spLocks noChangeShapeType="1"/>
            </p:cNvSpPr>
            <p:nvPr/>
          </p:nvSpPr>
          <p:spPr bwMode="auto">
            <a:xfrm flipH="1">
              <a:off x="3888" y="2016"/>
              <a:ext cx="288" cy="576"/>
            </a:xfrm>
            <a:prstGeom prst="line">
              <a:avLst/>
            </a:prstGeom>
            <a:noFill/>
            <a:ln w="254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142348" name="Line 10">
              <a:extLst>
                <a:ext uri="{FF2B5EF4-FFF2-40B4-BE49-F238E27FC236}">
                  <a16:creationId xmlns:a16="http://schemas.microsoft.com/office/drawing/2014/main" xmlns="" id="{82BD9FDE-B12E-4960-497C-F61495BE28D3}"/>
                </a:ext>
              </a:extLst>
            </p:cNvPr>
            <p:cNvSpPr>
              <a:spLocks noChangeShapeType="1"/>
            </p:cNvSpPr>
            <p:nvPr/>
          </p:nvSpPr>
          <p:spPr bwMode="auto">
            <a:xfrm>
              <a:off x="4416" y="2016"/>
              <a:ext cx="384" cy="576"/>
            </a:xfrm>
            <a:prstGeom prst="line">
              <a:avLst/>
            </a:prstGeom>
            <a:noFill/>
            <a:ln w="254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Content Placeholder 1">
            <a:extLst>
              <a:ext uri="{FF2B5EF4-FFF2-40B4-BE49-F238E27FC236}">
                <a16:creationId xmlns:a16="http://schemas.microsoft.com/office/drawing/2014/main" xmlns="" id="{7EEEE885-4FD0-E622-98B4-82445F1AD5AF}"/>
              </a:ext>
            </a:extLst>
          </p:cNvPr>
          <p:cNvSpPr>
            <a:spLocks noGrp="1"/>
          </p:cNvSpPr>
          <p:nvPr>
            <p:ph idx="1"/>
          </p:nvPr>
        </p:nvSpPr>
        <p:spPr/>
        <p:txBody>
          <a:bodyPr/>
          <a:lstStyle/>
          <a:p>
            <a:r>
              <a:rPr lang="en-US" altLang="en-US"/>
              <a:t>Endodontic Beutelrock-bur in a handpiece with a flexible angle from 1912.</a:t>
            </a:r>
          </a:p>
        </p:txBody>
      </p:sp>
      <p:pic>
        <p:nvPicPr>
          <p:cNvPr id="143363" name="Picture 2">
            <a:extLst>
              <a:ext uri="{FF2B5EF4-FFF2-40B4-BE49-F238E27FC236}">
                <a16:creationId xmlns:a16="http://schemas.microsoft.com/office/drawing/2014/main" xmlns="" id="{9B493583-7689-6CAA-17A4-A3B74B56DC79}"/>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48200" y="2743201"/>
            <a:ext cx="5811838" cy="376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a:extLst>
              <a:ext uri="{FF2B5EF4-FFF2-40B4-BE49-F238E27FC236}">
                <a16:creationId xmlns:a16="http://schemas.microsoft.com/office/drawing/2014/main" xmlns="" id="{50EB01D2-37B7-123C-E72B-C3CB4F59868A}"/>
              </a:ext>
            </a:extLst>
          </p:cNvPr>
          <p:cNvSpPr>
            <a:spLocks noGrp="1" noChangeArrowheads="1"/>
          </p:cNvSpPr>
          <p:nvPr>
            <p:ph type="title"/>
          </p:nvPr>
        </p:nvSpPr>
        <p:spPr/>
        <p:txBody>
          <a:bodyPr/>
          <a:lstStyle/>
          <a:p>
            <a:pPr>
              <a:defRPr/>
            </a:pPr>
            <a:r>
              <a:rPr lang="en-US" sz="2800">
                <a:solidFill>
                  <a:srgbClr val="000099"/>
                </a:solidFill>
              </a:rPr>
              <a:t>RECIPROCATING / QUARTER TURN HANDPIECES</a:t>
            </a:r>
          </a:p>
        </p:txBody>
      </p:sp>
      <p:sp>
        <p:nvSpPr>
          <p:cNvPr id="5" name="Rectangle 3">
            <a:extLst>
              <a:ext uri="{FF2B5EF4-FFF2-40B4-BE49-F238E27FC236}">
                <a16:creationId xmlns:a16="http://schemas.microsoft.com/office/drawing/2014/main" xmlns="" id="{41C715A2-BF4C-BB96-27CE-A2BBB91331B4}"/>
              </a:ext>
            </a:extLst>
          </p:cNvPr>
          <p:cNvSpPr txBox="1">
            <a:spLocks noChangeArrowheads="1"/>
          </p:cNvSpPr>
          <p:nvPr/>
        </p:nvSpPr>
        <p:spPr bwMode="auto">
          <a:xfrm>
            <a:off x="1524000" y="1066800"/>
            <a:ext cx="7848600" cy="2286000"/>
          </a:xfrm>
          <a:prstGeom prst="rect">
            <a:avLst/>
          </a:prstGeom>
          <a:noFill/>
          <a:ln w="9525">
            <a:noFill/>
            <a:miter lim="800000"/>
            <a:headEnd/>
            <a:tailEnd/>
          </a:ln>
        </p:spPr>
        <p:txBody>
          <a:bodyPr/>
          <a:lstStyle/>
          <a:p>
            <a:pPr marL="365125" indent="-255588" eaLnBrk="0" hangingPunct="0">
              <a:spcBef>
                <a:spcPts val="400"/>
              </a:spcBef>
              <a:buClr>
                <a:schemeClr val="accent1"/>
              </a:buClr>
              <a:buSzPct val="68000"/>
              <a:defRPr/>
            </a:pPr>
            <a:endParaRPr lang="en-US" sz="2800" b="1" dirty="0"/>
          </a:p>
          <a:p>
            <a:pPr marL="365125" indent="-255588" eaLnBrk="0" hangingPunct="0">
              <a:spcBef>
                <a:spcPts val="400"/>
              </a:spcBef>
              <a:buClr>
                <a:schemeClr val="accent1"/>
              </a:buClr>
              <a:buSzPct val="68000"/>
              <a:defRPr/>
            </a:pPr>
            <a:r>
              <a:rPr lang="en-US" sz="2800" b="1" dirty="0"/>
              <a:t>GIROMATIC</a:t>
            </a:r>
            <a:endParaRPr lang="en-US" sz="2800" dirty="0"/>
          </a:p>
          <a:p>
            <a:pPr marL="365125" indent="-255588" eaLnBrk="0" hangingPunct="0">
              <a:spcBef>
                <a:spcPts val="400"/>
              </a:spcBef>
              <a:buClr>
                <a:schemeClr val="accent1"/>
              </a:buClr>
              <a:buSzPct val="68000"/>
              <a:buFont typeface="Wingdings 3" pitchFamily="18" charset="2"/>
              <a:buChar char=""/>
              <a:defRPr/>
            </a:pPr>
            <a:r>
              <a:rPr lang="en-US" sz="2800" dirty="0"/>
              <a:t>Introduced in 1964 it was the first of the </a:t>
            </a:r>
            <a:r>
              <a:rPr lang="en-US" sz="2800" dirty="0" err="1"/>
              <a:t>mechanised</a:t>
            </a:r>
            <a:r>
              <a:rPr lang="en-US" sz="2800" dirty="0"/>
              <a:t> handpieces</a:t>
            </a:r>
          </a:p>
        </p:txBody>
      </p:sp>
      <p:pic>
        <p:nvPicPr>
          <p:cNvPr id="144388" name="Picture 7" descr="scan0010">
            <a:extLst>
              <a:ext uri="{FF2B5EF4-FFF2-40B4-BE49-F238E27FC236}">
                <a16:creationId xmlns:a16="http://schemas.microsoft.com/office/drawing/2014/main" xmlns="" id="{BF31412B-0E89-7EF6-18EB-07E53BBBB578}"/>
              </a:ext>
            </a:extLst>
          </p:cNvPr>
          <p:cNvPicPr>
            <a:picLocks noGrp="1" noChangeAspect="1" noChangeArrowheads="1"/>
          </p:cNvPicPr>
          <p:nvPr>
            <p:ph sz="quarter" idx="4294967295"/>
          </p:nvPr>
        </p:nvPicPr>
        <p:blipFill>
          <a:blip r:embed="rId2">
            <a:extLst>
              <a:ext uri="{28A0092B-C50C-407E-A947-70E740481C1C}">
                <a14:useLocalDpi xmlns:a14="http://schemas.microsoft.com/office/drawing/2010/main" xmlns="" val="0"/>
              </a:ext>
            </a:extLst>
          </a:blip>
          <a:srcRect l="34854" t="48462" r="38147" b="32967"/>
          <a:stretch>
            <a:fillRect/>
          </a:stretch>
        </p:blipFill>
        <p:spPr>
          <a:xfrm>
            <a:off x="3810000" y="3124200"/>
            <a:ext cx="5638800" cy="3498850"/>
          </a:xfr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3">
            <a:extLst>
              <a:ext uri="{FF2B5EF4-FFF2-40B4-BE49-F238E27FC236}">
                <a16:creationId xmlns:a16="http://schemas.microsoft.com/office/drawing/2014/main" xmlns="" id="{832394DD-BCDC-979A-F12B-DA3750858D62}"/>
              </a:ext>
            </a:extLst>
          </p:cNvPr>
          <p:cNvSpPr>
            <a:spLocks noGrp="1" noChangeArrowheads="1"/>
          </p:cNvSpPr>
          <p:nvPr>
            <p:ph type="body" sz="half" idx="1"/>
          </p:nvPr>
        </p:nvSpPr>
        <p:spPr>
          <a:xfrm>
            <a:off x="1981200" y="304800"/>
            <a:ext cx="8382000" cy="2895600"/>
          </a:xfrm>
        </p:spPr>
        <p:txBody>
          <a:bodyPr/>
          <a:lstStyle/>
          <a:p>
            <a:r>
              <a:rPr lang="en-US" altLang="en-US"/>
              <a:t>Accepts only latch type instruments</a:t>
            </a:r>
          </a:p>
          <a:p>
            <a:endParaRPr lang="en-US" altLang="en-US"/>
          </a:p>
          <a:p>
            <a:pPr lvl="1"/>
            <a:r>
              <a:rPr lang="en-US" altLang="en-US" b="1"/>
              <a:t>Giro-broach or Giro-cleanser</a:t>
            </a:r>
            <a:r>
              <a:rPr lang="en-US" altLang="en-US"/>
              <a:t>   (latch type broaches)</a:t>
            </a:r>
          </a:p>
          <a:p>
            <a:pPr lvl="1"/>
            <a:r>
              <a:rPr lang="en-US" altLang="en-US" b="1"/>
              <a:t>Giro-files</a:t>
            </a:r>
            <a:r>
              <a:rPr lang="en-US" altLang="en-US"/>
              <a:t>   (latch type Hedstroem files)</a:t>
            </a:r>
          </a:p>
          <a:p>
            <a:pPr lvl="1"/>
            <a:r>
              <a:rPr lang="en-US" altLang="en-US" b="1"/>
              <a:t>Giro- reamer</a:t>
            </a:r>
            <a:r>
              <a:rPr lang="en-US" altLang="en-US"/>
              <a:t>   (latch type K style reamers)</a:t>
            </a:r>
          </a:p>
          <a:p>
            <a:pPr lvl="1"/>
            <a:r>
              <a:rPr lang="en-US" altLang="en-US" b="1"/>
              <a:t>Heli-girofiles</a:t>
            </a:r>
            <a:r>
              <a:rPr lang="en-US" altLang="en-US"/>
              <a:t>   (latch type Helifile)</a:t>
            </a:r>
          </a:p>
        </p:txBody>
      </p:sp>
      <p:pic>
        <p:nvPicPr>
          <p:cNvPr id="145411" name="Picture 8" descr="scan0002">
            <a:extLst>
              <a:ext uri="{FF2B5EF4-FFF2-40B4-BE49-F238E27FC236}">
                <a16:creationId xmlns:a16="http://schemas.microsoft.com/office/drawing/2014/main" xmlns="" id="{DAB11EA7-1B64-08B4-6F8A-6612A7C12427}"/>
              </a:ext>
            </a:extLst>
          </p:cNvPr>
          <p:cNvPicPr>
            <a:picLocks noGrp="1" noChangeAspect="1" noChangeArrowheads="1"/>
          </p:cNvPicPr>
          <p:nvPr>
            <p:ph sz="half" idx="2"/>
          </p:nvPr>
        </p:nvPicPr>
        <p:blipFill>
          <a:blip r:embed="rId2">
            <a:extLst>
              <a:ext uri="{28A0092B-C50C-407E-A947-70E740481C1C}">
                <a14:useLocalDpi xmlns:a14="http://schemas.microsoft.com/office/drawing/2010/main" xmlns="" val="0"/>
              </a:ext>
            </a:extLst>
          </a:blip>
          <a:srcRect l="15985" t="23570" r="46150" b="68098"/>
          <a:stretch>
            <a:fillRect/>
          </a:stretch>
        </p:blipFill>
        <p:spPr>
          <a:xfrm>
            <a:off x="2133600" y="3657600"/>
            <a:ext cx="7239000" cy="1701800"/>
          </a:xfrm>
          <a:noFill/>
        </p:spPr>
      </p:pic>
      <p:sp>
        <p:nvSpPr>
          <p:cNvPr id="145412" name="Text Box 9">
            <a:extLst>
              <a:ext uri="{FF2B5EF4-FFF2-40B4-BE49-F238E27FC236}">
                <a16:creationId xmlns:a16="http://schemas.microsoft.com/office/drawing/2014/main" xmlns="" id="{AE0017A1-7A31-B0F8-3F5C-DFBFB1949B85}"/>
              </a:ext>
            </a:extLst>
          </p:cNvPr>
          <p:cNvSpPr txBox="1">
            <a:spLocks noChangeArrowheads="1"/>
          </p:cNvSpPr>
          <p:nvPr/>
        </p:nvSpPr>
        <p:spPr bwMode="auto">
          <a:xfrm>
            <a:off x="4800600" y="5486401"/>
            <a:ext cx="2514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t>HELI-GIROFILE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a:extLst>
              <a:ext uri="{FF2B5EF4-FFF2-40B4-BE49-F238E27FC236}">
                <a16:creationId xmlns:a16="http://schemas.microsoft.com/office/drawing/2014/main" xmlns="" id="{6D838221-0435-1826-B353-BD1A7BEC843A}"/>
              </a:ext>
            </a:extLst>
          </p:cNvPr>
          <p:cNvSpPr>
            <a:spLocks noGrp="1" noChangeArrowheads="1"/>
          </p:cNvSpPr>
          <p:nvPr>
            <p:ph type="body" sz="half" idx="1"/>
          </p:nvPr>
        </p:nvSpPr>
        <p:spPr>
          <a:xfrm>
            <a:off x="1524000" y="838200"/>
            <a:ext cx="3657600" cy="5867400"/>
          </a:xfrm>
        </p:spPr>
        <p:txBody>
          <a:bodyPr/>
          <a:lstStyle/>
          <a:p>
            <a:r>
              <a:rPr lang="en-US" altLang="en-US"/>
              <a:t>Uses a quarter turn (90</a:t>
            </a:r>
            <a:r>
              <a:rPr lang="en-US" altLang="en-US" baseline="30000"/>
              <a:t>0</a:t>
            </a:r>
            <a:r>
              <a:rPr lang="en-US" altLang="en-US"/>
              <a:t>) reciprocating motion</a:t>
            </a:r>
          </a:p>
          <a:p>
            <a:endParaRPr lang="en-US" altLang="en-US"/>
          </a:p>
          <a:p>
            <a:r>
              <a:rPr lang="en-US" altLang="en-US"/>
              <a:t>Speed – 3000 rpm</a:t>
            </a:r>
          </a:p>
          <a:p>
            <a:endParaRPr lang="en-US" altLang="en-US"/>
          </a:p>
          <a:p>
            <a:endParaRPr lang="en-US" altLang="en-US"/>
          </a:p>
        </p:txBody>
      </p:sp>
      <p:pic>
        <p:nvPicPr>
          <p:cNvPr id="146435" name="Picture 7" descr="scan0004">
            <a:extLst>
              <a:ext uri="{FF2B5EF4-FFF2-40B4-BE49-F238E27FC236}">
                <a16:creationId xmlns:a16="http://schemas.microsoft.com/office/drawing/2014/main" xmlns="" id="{2967FA02-CB11-E78C-B4C7-4E22040D41A1}"/>
              </a:ext>
            </a:extLst>
          </p:cNvPr>
          <p:cNvPicPr>
            <a:picLocks noGrp="1" noChangeAspect="1" noChangeArrowheads="1"/>
          </p:cNvPicPr>
          <p:nvPr>
            <p:ph sz="quarter" idx="3"/>
          </p:nvPr>
        </p:nvPicPr>
        <p:blipFill>
          <a:blip r:embed="rId2">
            <a:extLst>
              <a:ext uri="{28A0092B-C50C-407E-A947-70E740481C1C}">
                <a14:useLocalDpi xmlns:a14="http://schemas.microsoft.com/office/drawing/2010/main" xmlns="" val="0"/>
              </a:ext>
            </a:extLst>
          </a:blip>
          <a:srcRect l="7762" t="70110" r="61006" b="9070"/>
          <a:stretch>
            <a:fillRect/>
          </a:stretch>
        </p:blipFill>
        <p:spPr>
          <a:xfrm>
            <a:off x="5105400" y="847726"/>
            <a:ext cx="5562600" cy="5127625"/>
          </a:xfr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xmlns="" id="{1F8DFBC9-7D61-FAFF-594C-1ABD2E5897EA}"/>
              </a:ext>
            </a:extLst>
          </p:cNvPr>
          <p:cNvSpPr>
            <a:spLocks noGrp="1" noChangeArrowheads="1"/>
          </p:cNvSpPr>
          <p:nvPr>
            <p:ph type="title"/>
          </p:nvPr>
        </p:nvSpPr>
        <p:spPr/>
        <p:txBody>
          <a:bodyPr/>
          <a:lstStyle/>
          <a:p>
            <a:pPr>
              <a:defRPr/>
            </a:pPr>
            <a:r>
              <a:rPr lang="en-US" sz="3200">
                <a:solidFill>
                  <a:srgbClr val="000099"/>
                </a:solidFill>
              </a:rPr>
              <a:t>RECIPROCATING / QUARTER TURN HANDPIECES</a:t>
            </a:r>
          </a:p>
        </p:txBody>
      </p:sp>
      <p:sp>
        <p:nvSpPr>
          <p:cNvPr id="147459" name="Rectangle 3">
            <a:extLst>
              <a:ext uri="{FF2B5EF4-FFF2-40B4-BE49-F238E27FC236}">
                <a16:creationId xmlns:a16="http://schemas.microsoft.com/office/drawing/2014/main" xmlns="" id="{6911E106-5C61-0AE4-F157-37B8BC0B3411}"/>
              </a:ext>
            </a:extLst>
          </p:cNvPr>
          <p:cNvSpPr>
            <a:spLocks noGrp="1" noChangeArrowheads="1"/>
          </p:cNvSpPr>
          <p:nvPr>
            <p:ph type="body" idx="4294967295"/>
          </p:nvPr>
        </p:nvSpPr>
        <p:spPr>
          <a:xfrm>
            <a:off x="1752600" y="1905000"/>
            <a:ext cx="4495800" cy="4114800"/>
          </a:xfrm>
        </p:spPr>
        <p:txBody>
          <a:bodyPr/>
          <a:lstStyle/>
          <a:p>
            <a:pPr>
              <a:buFontTx/>
              <a:buNone/>
            </a:pPr>
            <a:r>
              <a:rPr lang="en-US" altLang="en-US" sz="2400" b="1"/>
              <a:t>ENDO-CURSOR</a:t>
            </a:r>
          </a:p>
          <a:p>
            <a:endParaRPr lang="en-US" altLang="en-US" sz="2400" b="1"/>
          </a:p>
          <a:p>
            <a:r>
              <a:rPr lang="en-US" altLang="en-US" sz="2400"/>
              <a:t>4:1 Reduction Handpiece</a:t>
            </a:r>
          </a:p>
          <a:p>
            <a:endParaRPr lang="en-US" altLang="en-US" sz="2400"/>
          </a:p>
          <a:p>
            <a:r>
              <a:rPr lang="en-US" altLang="en-US" sz="2400"/>
              <a:t>Has a “Press Button type chuck”</a:t>
            </a:r>
          </a:p>
          <a:p>
            <a:endParaRPr lang="en-US" altLang="en-US" sz="2400"/>
          </a:p>
          <a:p>
            <a:r>
              <a:rPr lang="en-US" altLang="en-US" sz="2400"/>
              <a:t>Spring chuck holds standard hand instruments</a:t>
            </a:r>
          </a:p>
        </p:txBody>
      </p:sp>
      <p:pic>
        <p:nvPicPr>
          <p:cNvPr id="147460" name="Picture 2">
            <a:extLst>
              <a:ext uri="{FF2B5EF4-FFF2-40B4-BE49-F238E27FC236}">
                <a16:creationId xmlns:a16="http://schemas.microsoft.com/office/drawing/2014/main" xmlns="" id="{496133A7-33DB-5376-86DB-861C4EC06C24}"/>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629400" y="1295400"/>
            <a:ext cx="3619500" cy="520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9" name="Rectangle 5">
            <a:extLst>
              <a:ext uri="{FF2B5EF4-FFF2-40B4-BE49-F238E27FC236}">
                <a16:creationId xmlns:a16="http://schemas.microsoft.com/office/drawing/2014/main" xmlns="" id="{C5175430-D4A4-8A2D-CA61-77DEB57D4390}"/>
              </a:ext>
            </a:extLst>
          </p:cNvPr>
          <p:cNvSpPr>
            <a:spLocks noGrp="1" noChangeArrowheads="1"/>
          </p:cNvSpPr>
          <p:nvPr>
            <p:ph type="title"/>
          </p:nvPr>
        </p:nvSpPr>
        <p:spPr/>
        <p:txBody>
          <a:bodyPr/>
          <a:lstStyle/>
          <a:p>
            <a:pPr>
              <a:defRPr/>
            </a:pPr>
            <a:r>
              <a:rPr lang="en-US" sz="3200">
                <a:solidFill>
                  <a:srgbClr val="000099"/>
                </a:solidFill>
              </a:rPr>
              <a:t>RECIPROCATING / QUARTER TURN HANDPIECES</a:t>
            </a:r>
          </a:p>
        </p:txBody>
      </p:sp>
      <p:sp>
        <p:nvSpPr>
          <p:cNvPr id="148483" name="Rectangle 3">
            <a:extLst>
              <a:ext uri="{FF2B5EF4-FFF2-40B4-BE49-F238E27FC236}">
                <a16:creationId xmlns:a16="http://schemas.microsoft.com/office/drawing/2014/main" xmlns="" id="{FF670BB6-B517-606B-20A5-DDBAA8BF76CA}"/>
              </a:ext>
            </a:extLst>
          </p:cNvPr>
          <p:cNvSpPr>
            <a:spLocks noGrp="1" noChangeArrowheads="1"/>
          </p:cNvSpPr>
          <p:nvPr>
            <p:ph type="body" sz="half" idx="1"/>
          </p:nvPr>
        </p:nvSpPr>
        <p:spPr/>
        <p:txBody>
          <a:bodyPr/>
          <a:lstStyle/>
          <a:p>
            <a:pPr>
              <a:buFontTx/>
              <a:buNone/>
            </a:pPr>
            <a:endParaRPr lang="en-US" altLang="en-US" sz="2400" b="1"/>
          </a:p>
          <a:p>
            <a:endParaRPr lang="en-US" altLang="en-US" b="1"/>
          </a:p>
          <a:p>
            <a:r>
              <a:rPr lang="en-US" altLang="en-US"/>
              <a:t>Uses a quarter turn (90</a:t>
            </a:r>
            <a:r>
              <a:rPr lang="en-US" altLang="en-US" baseline="30000"/>
              <a:t>0</a:t>
            </a:r>
            <a:r>
              <a:rPr lang="en-US" altLang="en-US"/>
              <a:t>) reciprocating motion (similar to Giromatic)</a:t>
            </a:r>
          </a:p>
          <a:p>
            <a:endParaRPr lang="en-US" altLang="en-US"/>
          </a:p>
        </p:txBody>
      </p:sp>
      <p:pic>
        <p:nvPicPr>
          <p:cNvPr id="148484" name="Picture 4" descr="scan0010">
            <a:extLst>
              <a:ext uri="{FF2B5EF4-FFF2-40B4-BE49-F238E27FC236}">
                <a16:creationId xmlns:a16="http://schemas.microsoft.com/office/drawing/2014/main" xmlns="" id="{C6A9B23F-F6AF-B25C-2A47-C8F63E08C199}"/>
              </a:ext>
            </a:extLst>
          </p:cNvPr>
          <p:cNvPicPr>
            <a:picLocks noGrp="1" noChangeAspect="1" noChangeArrowheads="1"/>
          </p:cNvPicPr>
          <p:nvPr>
            <p:ph sz="half" idx="2"/>
          </p:nvPr>
        </p:nvPicPr>
        <p:blipFill>
          <a:blip r:embed="rId2">
            <a:lum bright="12000"/>
            <a:extLst>
              <a:ext uri="{28A0092B-C50C-407E-A947-70E740481C1C}">
                <a14:useLocalDpi xmlns:a14="http://schemas.microsoft.com/office/drawing/2010/main" xmlns="" val="0"/>
              </a:ext>
            </a:extLst>
          </a:blip>
          <a:srcRect l="3485" t="48253" r="87820" b="33028"/>
          <a:stretch>
            <a:fillRect/>
          </a:stretch>
        </p:blipFill>
        <p:spPr>
          <a:xfrm>
            <a:off x="6781800" y="1676400"/>
            <a:ext cx="2133600" cy="4387850"/>
          </a:xfr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xmlns="" id="{76B315AD-B566-3F8D-5A8E-0624E7001ED0}"/>
              </a:ext>
            </a:extLst>
          </p:cNvPr>
          <p:cNvSpPr>
            <a:spLocks noGrp="1" noChangeArrowheads="1"/>
          </p:cNvSpPr>
          <p:nvPr>
            <p:ph type="ctrTitle"/>
          </p:nvPr>
        </p:nvSpPr>
        <p:spPr>
          <a:xfrm>
            <a:off x="2209800" y="381000"/>
            <a:ext cx="7772400" cy="914400"/>
          </a:xfrm>
        </p:spPr>
        <p:txBody>
          <a:bodyPr/>
          <a:lstStyle/>
          <a:p>
            <a:pPr eaLnBrk="1" hangingPunct="1"/>
            <a:r>
              <a:rPr lang="en-US" altLang="en-US" sz="3600" b="1">
                <a:latin typeface="Times New Roman" panose="02020603050405020304" pitchFamily="18" charset="0"/>
                <a:cs typeface="Times New Roman" panose="02020603050405020304" pitchFamily="18" charset="0"/>
              </a:rPr>
              <a:t>Specific learning Objectives </a:t>
            </a:r>
            <a:endParaRPr lang="en-US" altLang="en-US" sz="3600">
              <a:latin typeface="Times New Roman" panose="02020603050405020304" pitchFamily="18" charset="0"/>
              <a:cs typeface="Times New Roman" panose="02020603050405020304" pitchFamily="18" charset="0"/>
            </a:endParaRPr>
          </a:p>
        </p:txBody>
      </p:sp>
      <p:sp>
        <p:nvSpPr>
          <p:cNvPr id="33795" name="Subtitle 1">
            <a:extLst>
              <a:ext uri="{FF2B5EF4-FFF2-40B4-BE49-F238E27FC236}">
                <a16:creationId xmlns:a16="http://schemas.microsoft.com/office/drawing/2014/main" xmlns="" id="{729E263D-BA1D-EDE3-996A-0F4B8A8C3935}"/>
              </a:ext>
            </a:extLst>
          </p:cNvPr>
          <p:cNvSpPr>
            <a:spLocks noGrp="1" noChangeArrowheads="1"/>
          </p:cNvSpPr>
          <p:nvPr>
            <p:ph type="subTitle" idx="1"/>
          </p:nvPr>
        </p:nvSpPr>
        <p:spPr>
          <a:xfrm>
            <a:off x="2209800" y="1524000"/>
            <a:ext cx="7924800" cy="4724400"/>
          </a:xfrm>
        </p:spPr>
        <p:txBody>
          <a:bodyPr/>
          <a:lstStyle/>
          <a:p>
            <a:r>
              <a:rPr lang="en-US" altLang="en-US" sz="1800">
                <a:latin typeface="Times New Roman" panose="02020603050405020304" pitchFamily="18" charset="0"/>
                <a:cs typeface="Times New Roman" panose="02020603050405020304" pitchFamily="18" charset="0"/>
              </a:rPr>
              <a:t>At the end of this presentation the learner is expected to know ;</a:t>
            </a:r>
            <a:endParaRPr lang="en-US" altLang="en-US" sz="1800"/>
          </a:p>
          <a:p>
            <a:endParaRPr lang="en-IN" altLang="en-US"/>
          </a:p>
        </p:txBody>
      </p:sp>
      <p:graphicFrame>
        <p:nvGraphicFramePr>
          <p:cNvPr id="6" name="Table 5">
            <a:extLst>
              <a:ext uri="{FF2B5EF4-FFF2-40B4-BE49-F238E27FC236}">
                <a16:creationId xmlns:a16="http://schemas.microsoft.com/office/drawing/2014/main" xmlns="" id="{8777FA36-05BC-1375-1CEC-3A7E66BFFF19}"/>
              </a:ext>
            </a:extLst>
          </p:cNvPr>
          <p:cNvGraphicFramePr>
            <a:graphicFrameLocks noGrp="1"/>
          </p:cNvGraphicFramePr>
          <p:nvPr>
            <p:extLst>
              <p:ext uri="{D42A27DB-BD31-4B8C-83A1-F6EECF244321}">
                <p14:modId xmlns:p14="http://schemas.microsoft.com/office/powerpoint/2010/main" xmlns="" val="347690067"/>
              </p:ext>
            </p:extLst>
          </p:nvPr>
        </p:nvGraphicFramePr>
        <p:xfrm>
          <a:off x="2043404" y="2514599"/>
          <a:ext cx="8167396" cy="3018453"/>
        </p:xfrm>
        <a:graphic>
          <a:graphicData uri="http://schemas.openxmlformats.org/drawingml/2006/table">
            <a:tbl>
              <a:tblPr firstRow="1" bandRow="1">
                <a:tableStyleId>{5C22544A-7EE6-4342-B048-85BDC9FD1C3A}</a:tableStyleId>
              </a:tblPr>
              <a:tblGrid>
                <a:gridCol w="2451383">
                  <a:extLst>
                    <a:ext uri="{9D8B030D-6E8A-4147-A177-3AD203B41FA5}">
                      <a16:colId xmlns:a16="http://schemas.microsoft.com/office/drawing/2014/main" xmlns="" val="20000"/>
                    </a:ext>
                  </a:extLst>
                </a:gridCol>
                <a:gridCol w="4276160">
                  <a:extLst>
                    <a:ext uri="{9D8B030D-6E8A-4147-A177-3AD203B41FA5}">
                      <a16:colId xmlns:a16="http://schemas.microsoft.com/office/drawing/2014/main" xmlns="" val="20001"/>
                    </a:ext>
                  </a:extLst>
                </a:gridCol>
                <a:gridCol w="1439853">
                  <a:extLst>
                    <a:ext uri="{9D8B030D-6E8A-4147-A177-3AD203B41FA5}">
                      <a16:colId xmlns:a16="http://schemas.microsoft.com/office/drawing/2014/main" xmlns="" val="20002"/>
                    </a:ext>
                  </a:extLst>
                </a:gridCol>
              </a:tblGrid>
              <a:tr h="890832">
                <a:tc>
                  <a:txBody>
                    <a:bodyPr/>
                    <a:lstStyle/>
                    <a:p>
                      <a:r>
                        <a:rPr lang="en-US" sz="1800" dirty="0"/>
                        <a:t>Core areas* </a:t>
                      </a:r>
                    </a:p>
                  </a:txBody>
                  <a:tcPr marT="45727" marB="45727"/>
                </a:tc>
                <a:tc>
                  <a:txBody>
                    <a:bodyPr/>
                    <a:lstStyle/>
                    <a:p>
                      <a:r>
                        <a:rPr lang="en-US" sz="1800" dirty="0"/>
                        <a:t>Domain</a:t>
                      </a:r>
                      <a:r>
                        <a:rPr lang="en-US" sz="1800" baseline="0" dirty="0"/>
                        <a:t> **</a:t>
                      </a:r>
                      <a:endParaRPr lang="en-US" sz="1800" dirty="0"/>
                    </a:p>
                  </a:txBody>
                  <a:tcPr marT="45727" marB="45727"/>
                </a:tc>
                <a:tc>
                  <a:txBody>
                    <a:bodyPr/>
                    <a:lstStyle/>
                    <a:p>
                      <a:r>
                        <a:rPr lang="en-US" sz="1800" dirty="0"/>
                        <a:t>Category #</a:t>
                      </a:r>
                    </a:p>
                  </a:txBody>
                  <a:tcPr marT="45727" marB="45727"/>
                </a:tc>
                <a:extLst>
                  <a:ext uri="{0D108BD9-81ED-4DB2-BD59-A6C34878D82A}">
                    <a16:rowId xmlns:a16="http://schemas.microsoft.com/office/drawing/2014/main" xmlns="" val="10000"/>
                  </a:ext>
                </a:extLst>
              </a:tr>
              <a:tr h="10376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a:latin typeface="Times New Roman" pitchFamily="18" charset="0"/>
                          <a:cs typeface="Times New Roman" pitchFamily="18" charset="0"/>
                        </a:rPr>
                        <a:t>History </a:t>
                      </a:r>
                    </a:p>
                  </a:txBody>
                  <a:tcPr marT="45727" marB="45727"/>
                </a:tc>
                <a:tc>
                  <a:txBody>
                    <a:bodyPr/>
                    <a:lstStyle/>
                    <a:p>
                      <a:r>
                        <a:rPr lang="en-US" sz="1800" dirty="0"/>
                        <a:t>Cognitive</a:t>
                      </a:r>
                    </a:p>
                  </a:txBody>
                  <a:tcPr marT="45727" marB="45727"/>
                </a:tc>
                <a:tc>
                  <a:txBody>
                    <a:bodyPr/>
                    <a:lstStyle/>
                    <a:p>
                      <a:r>
                        <a:rPr lang="en-US" sz="1800" dirty="0"/>
                        <a:t>Nice to know</a:t>
                      </a:r>
                    </a:p>
                  </a:txBody>
                  <a:tcPr marT="45727" marB="45727"/>
                </a:tc>
                <a:extLst>
                  <a:ext uri="{0D108BD9-81ED-4DB2-BD59-A6C34878D82A}">
                    <a16:rowId xmlns:a16="http://schemas.microsoft.com/office/drawing/2014/main" xmlns="" val="10001"/>
                  </a:ext>
                </a:extLst>
              </a:tr>
              <a:tr h="1089950">
                <a:tc>
                  <a:txBody>
                    <a:bodyPr/>
                    <a:lstStyle/>
                    <a:p>
                      <a:pPr eaLnBrk="1" hangingPunct="1"/>
                      <a:r>
                        <a:rPr lang="en-US" sz="1800" dirty="0"/>
                        <a:t>Rotary instruments</a:t>
                      </a:r>
                    </a:p>
                    <a:p>
                      <a:pPr eaLnBrk="1" hangingPunct="1"/>
                      <a:endParaRPr lang="en-US" sz="1800" dirty="0"/>
                    </a:p>
                  </a:txBody>
                  <a:tcPr marT="45727" marB="45727"/>
                </a:tc>
                <a:tc>
                  <a:txBody>
                    <a:bodyPr/>
                    <a:lstStyle/>
                    <a:p>
                      <a:r>
                        <a:rPr lang="en-US" sz="1800" dirty="0"/>
                        <a:t>Cognitive</a:t>
                      </a:r>
                    </a:p>
                  </a:txBody>
                  <a:tcPr marT="45727" marB="45727"/>
                </a:tc>
                <a:tc>
                  <a:txBody>
                    <a:bodyPr/>
                    <a:lstStyle/>
                    <a:p>
                      <a:r>
                        <a:rPr lang="en-US" sz="1800" dirty="0"/>
                        <a:t>Must know</a:t>
                      </a:r>
                    </a:p>
                  </a:txBody>
                  <a:tcPr marT="45727" marB="45727"/>
                </a:tc>
                <a:extLst>
                  <a:ext uri="{0D108BD9-81ED-4DB2-BD59-A6C34878D82A}">
                    <a16:rowId xmlns:a16="http://schemas.microsoft.com/office/drawing/2014/main" xmlns="" val="10002"/>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2">
            <a:extLst>
              <a:ext uri="{FF2B5EF4-FFF2-40B4-BE49-F238E27FC236}">
                <a16:creationId xmlns:a16="http://schemas.microsoft.com/office/drawing/2014/main" xmlns="" id="{BBDE49E2-0722-F58A-795E-5B045031A587}"/>
              </a:ext>
            </a:extLst>
          </p:cNvPr>
          <p:cNvSpPr txBox="1">
            <a:spLocks noChangeArrowheads="1"/>
          </p:cNvSpPr>
          <p:nvPr/>
        </p:nvSpPr>
        <p:spPr bwMode="auto">
          <a:xfrm>
            <a:off x="2590800" y="533400"/>
            <a:ext cx="746760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t> REDUCTION GEAR CONTRA – ANGLE  HANDPIECES USED IN ENDODONTICS</a:t>
            </a:r>
          </a:p>
        </p:txBody>
      </p:sp>
      <p:sp>
        <p:nvSpPr>
          <p:cNvPr id="149507" name="Text Box 3">
            <a:extLst>
              <a:ext uri="{FF2B5EF4-FFF2-40B4-BE49-F238E27FC236}">
                <a16:creationId xmlns:a16="http://schemas.microsoft.com/office/drawing/2014/main" xmlns="" id="{CC1B0F95-BD4C-1485-C718-AFD890FBAD4F}"/>
              </a:ext>
            </a:extLst>
          </p:cNvPr>
          <p:cNvSpPr txBox="1">
            <a:spLocks noChangeArrowheads="1"/>
          </p:cNvSpPr>
          <p:nvPr/>
        </p:nvSpPr>
        <p:spPr bwMode="auto">
          <a:xfrm>
            <a:off x="2057400" y="2209800"/>
            <a:ext cx="2362200"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000066"/>
                </a:solidFill>
              </a:rPr>
              <a:t>Reciprocating / quarter turn handpiece</a:t>
            </a:r>
          </a:p>
          <a:p>
            <a:pPr eaLnBrk="1" hangingPunct="1">
              <a:spcBef>
                <a:spcPct val="50000"/>
              </a:spcBef>
            </a:pPr>
            <a:endParaRPr lang="en-US" altLang="en-US" sz="2400" b="1">
              <a:solidFill>
                <a:srgbClr val="000066"/>
              </a:solidFill>
            </a:endParaRPr>
          </a:p>
          <a:p>
            <a:pPr eaLnBrk="1" hangingPunct="1">
              <a:spcBef>
                <a:spcPct val="50000"/>
              </a:spcBef>
              <a:buFontTx/>
              <a:buChar char="•"/>
            </a:pPr>
            <a:r>
              <a:rPr lang="en-US" altLang="en-US" sz="2400" b="1">
                <a:solidFill>
                  <a:srgbClr val="000066"/>
                </a:solidFill>
              </a:rPr>
              <a:t>Giromatic</a:t>
            </a:r>
          </a:p>
          <a:p>
            <a:pPr eaLnBrk="1" hangingPunct="1">
              <a:spcBef>
                <a:spcPct val="50000"/>
              </a:spcBef>
              <a:buFontTx/>
              <a:buChar char="•"/>
            </a:pPr>
            <a:r>
              <a:rPr lang="en-US" altLang="en-US" sz="2400" b="1">
                <a:solidFill>
                  <a:srgbClr val="000066"/>
                </a:solidFill>
              </a:rPr>
              <a:t>Endo-Cursor</a:t>
            </a:r>
          </a:p>
        </p:txBody>
      </p:sp>
      <p:sp>
        <p:nvSpPr>
          <p:cNvPr id="1070084" name="Text Box 4">
            <a:extLst>
              <a:ext uri="{FF2B5EF4-FFF2-40B4-BE49-F238E27FC236}">
                <a16:creationId xmlns:a16="http://schemas.microsoft.com/office/drawing/2014/main" xmlns="" id="{369F0EBB-A859-2BFB-ECEA-25F178A80BA4}"/>
              </a:ext>
            </a:extLst>
          </p:cNvPr>
          <p:cNvSpPr txBox="1">
            <a:spLocks noChangeArrowheads="1"/>
          </p:cNvSpPr>
          <p:nvPr/>
        </p:nvSpPr>
        <p:spPr bwMode="auto">
          <a:xfrm>
            <a:off x="4876800" y="2133600"/>
            <a:ext cx="1828800" cy="3600986"/>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p>
            <a:pPr>
              <a:spcBef>
                <a:spcPct val="50000"/>
              </a:spcBef>
              <a:defRPr/>
            </a:pPr>
            <a:r>
              <a:rPr lang="en-US" sz="2400" b="1" dirty="0">
                <a:solidFill>
                  <a:srgbClr val="FF0000"/>
                </a:solidFill>
              </a:rPr>
              <a:t>Vertical stroke handpiece</a:t>
            </a:r>
          </a:p>
          <a:p>
            <a:pPr>
              <a:spcBef>
                <a:spcPct val="50000"/>
              </a:spcBef>
              <a:defRPr/>
            </a:pPr>
            <a:endParaRPr lang="en-US" sz="2400" b="1" dirty="0">
              <a:solidFill>
                <a:srgbClr val="FF0000"/>
              </a:solidFill>
            </a:endParaRPr>
          </a:p>
          <a:p>
            <a:pPr>
              <a:spcBef>
                <a:spcPct val="50000"/>
              </a:spcBef>
              <a:buFontTx/>
              <a:buChar char="•"/>
              <a:defRPr/>
            </a:pPr>
            <a:r>
              <a:rPr lang="en-US" sz="2400" b="1" dirty="0">
                <a:solidFill>
                  <a:srgbClr val="FF0000"/>
                </a:solidFill>
              </a:rPr>
              <a:t>Racer</a:t>
            </a:r>
          </a:p>
          <a:p>
            <a:pPr>
              <a:spcBef>
                <a:spcPct val="50000"/>
              </a:spcBef>
              <a:buFontTx/>
              <a:buChar char="•"/>
              <a:defRPr/>
            </a:pPr>
            <a:r>
              <a:rPr lang="en-US" sz="2400" b="1" dirty="0">
                <a:solidFill>
                  <a:srgbClr val="FF0000"/>
                </a:solidFill>
              </a:rPr>
              <a:t>Canal Finder System</a:t>
            </a:r>
          </a:p>
        </p:txBody>
      </p:sp>
      <p:grpSp>
        <p:nvGrpSpPr>
          <p:cNvPr id="149511" name="Group 5">
            <a:extLst>
              <a:ext uri="{FF2B5EF4-FFF2-40B4-BE49-F238E27FC236}">
                <a16:creationId xmlns:a16="http://schemas.microsoft.com/office/drawing/2014/main" xmlns="" id="{D71D7355-E514-6EE9-D4E7-2E0AC24FD53A}"/>
              </a:ext>
            </a:extLst>
          </p:cNvPr>
          <p:cNvGrpSpPr>
            <a:grpSpLocks/>
          </p:cNvGrpSpPr>
          <p:nvPr/>
        </p:nvGrpSpPr>
        <p:grpSpPr bwMode="auto">
          <a:xfrm>
            <a:off x="6934200" y="2286001"/>
            <a:ext cx="3276600" cy="2963863"/>
            <a:chOff x="3408" y="1440"/>
            <a:chExt cx="2064" cy="1867"/>
          </a:xfrm>
        </p:grpSpPr>
        <p:sp>
          <p:nvSpPr>
            <p:cNvPr id="149512" name="Text Box 6">
              <a:extLst>
                <a:ext uri="{FF2B5EF4-FFF2-40B4-BE49-F238E27FC236}">
                  <a16:creationId xmlns:a16="http://schemas.microsoft.com/office/drawing/2014/main" xmlns="" id="{FA086912-4D9F-B8C1-6ADD-10667479EA47}"/>
                </a:ext>
              </a:extLst>
            </p:cNvPr>
            <p:cNvSpPr txBox="1">
              <a:spLocks noChangeArrowheads="1"/>
            </p:cNvSpPr>
            <p:nvPr/>
          </p:nvSpPr>
          <p:spPr bwMode="auto">
            <a:xfrm>
              <a:off x="4560" y="2784"/>
              <a:ext cx="912" cy="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chemeClr val="hlink"/>
                  </a:solidFill>
                </a:rPr>
                <a:t>Friction grip</a:t>
              </a:r>
            </a:p>
          </p:txBody>
        </p:sp>
        <p:sp>
          <p:nvSpPr>
            <p:cNvPr id="149513" name="Text Box 7">
              <a:extLst>
                <a:ext uri="{FF2B5EF4-FFF2-40B4-BE49-F238E27FC236}">
                  <a16:creationId xmlns:a16="http://schemas.microsoft.com/office/drawing/2014/main" xmlns="" id="{1B43302F-2C9A-5CEF-0D40-1F8F7673898F}"/>
                </a:ext>
              </a:extLst>
            </p:cNvPr>
            <p:cNvSpPr txBox="1">
              <a:spLocks noChangeArrowheads="1"/>
            </p:cNvSpPr>
            <p:nvPr/>
          </p:nvSpPr>
          <p:spPr bwMode="auto">
            <a:xfrm>
              <a:off x="3840" y="1440"/>
              <a:ext cx="1248" cy="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chemeClr val="hlink"/>
                  </a:solidFill>
                </a:rPr>
                <a:t>Full rotary handpieces</a:t>
              </a:r>
            </a:p>
          </p:txBody>
        </p:sp>
        <p:sp>
          <p:nvSpPr>
            <p:cNvPr id="149514" name="Text Box 8">
              <a:extLst>
                <a:ext uri="{FF2B5EF4-FFF2-40B4-BE49-F238E27FC236}">
                  <a16:creationId xmlns:a16="http://schemas.microsoft.com/office/drawing/2014/main" xmlns="" id="{6CB910FE-06CB-0C47-9B0C-F52C652C1B3D}"/>
                </a:ext>
              </a:extLst>
            </p:cNvPr>
            <p:cNvSpPr txBox="1">
              <a:spLocks noChangeArrowheads="1"/>
            </p:cNvSpPr>
            <p:nvPr/>
          </p:nvSpPr>
          <p:spPr bwMode="auto">
            <a:xfrm>
              <a:off x="3408" y="2784"/>
              <a:ext cx="816" cy="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chemeClr val="hlink"/>
                  </a:solidFill>
                </a:rPr>
                <a:t>Latch grip</a:t>
              </a:r>
            </a:p>
          </p:txBody>
        </p:sp>
        <p:sp>
          <p:nvSpPr>
            <p:cNvPr id="149515" name="Line 9">
              <a:extLst>
                <a:ext uri="{FF2B5EF4-FFF2-40B4-BE49-F238E27FC236}">
                  <a16:creationId xmlns:a16="http://schemas.microsoft.com/office/drawing/2014/main" xmlns="" id="{D669CAF3-B98D-51BD-0BA7-A1373298398D}"/>
                </a:ext>
              </a:extLst>
            </p:cNvPr>
            <p:cNvSpPr>
              <a:spLocks noChangeShapeType="1"/>
            </p:cNvSpPr>
            <p:nvPr/>
          </p:nvSpPr>
          <p:spPr bwMode="auto">
            <a:xfrm flipH="1">
              <a:off x="3888" y="2016"/>
              <a:ext cx="288" cy="576"/>
            </a:xfrm>
            <a:prstGeom prst="line">
              <a:avLst/>
            </a:prstGeom>
            <a:noFill/>
            <a:ln w="254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149516" name="Line 10">
              <a:extLst>
                <a:ext uri="{FF2B5EF4-FFF2-40B4-BE49-F238E27FC236}">
                  <a16:creationId xmlns:a16="http://schemas.microsoft.com/office/drawing/2014/main" xmlns="" id="{20C977C4-E07A-D591-D3B9-DBED75178B44}"/>
                </a:ext>
              </a:extLst>
            </p:cNvPr>
            <p:cNvSpPr>
              <a:spLocks noChangeShapeType="1"/>
            </p:cNvSpPr>
            <p:nvPr/>
          </p:nvSpPr>
          <p:spPr bwMode="auto">
            <a:xfrm>
              <a:off x="4416" y="2016"/>
              <a:ext cx="384" cy="576"/>
            </a:xfrm>
            <a:prstGeom prst="line">
              <a:avLst/>
            </a:prstGeom>
            <a:noFill/>
            <a:ln w="254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xmlns="" id="{E1E4CF8C-36BB-3BDB-FBB9-53C2E3FEE51F}"/>
              </a:ext>
            </a:extLst>
          </p:cNvPr>
          <p:cNvSpPr>
            <a:spLocks noGrp="1" noChangeArrowheads="1"/>
          </p:cNvSpPr>
          <p:nvPr>
            <p:ph type="title"/>
          </p:nvPr>
        </p:nvSpPr>
        <p:spPr>
          <a:xfrm>
            <a:off x="1981200" y="0"/>
            <a:ext cx="8229600" cy="1143000"/>
          </a:xfrm>
        </p:spPr>
        <p:txBody>
          <a:bodyPr/>
          <a:lstStyle/>
          <a:p>
            <a:pPr>
              <a:defRPr/>
            </a:pPr>
            <a:r>
              <a:rPr lang="en-US" sz="3200">
                <a:solidFill>
                  <a:srgbClr val="FF0000"/>
                </a:solidFill>
              </a:rPr>
              <a:t>VERTICAL STROKE HANDPIECE</a:t>
            </a:r>
          </a:p>
        </p:txBody>
      </p:sp>
      <p:sp>
        <p:nvSpPr>
          <p:cNvPr id="5" name="Rectangle 3">
            <a:extLst>
              <a:ext uri="{FF2B5EF4-FFF2-40B4-BE49-F238E27FC236}">
                <a16:creationId xmlns:a16="http://schemas.microsoft.com/office/drawing/2014/main" xmlns="" id="{50ACC2C9-7A03-E7FE-C838-B83DE983DAA8}"/>
              </a:ext>
            </a:extLst>
          </p:cNvPr>
          <p:cNvSpPr txBox="1">
            <a:spLocks noChangeArrowheads="1"/>
          </p:cNvSpPr>
          <p:nvPr/>
        </p:nvSpPr>
        <p:spPr bwMode="auto">
          <a:xfrm>
            <a:off x="1676400" y="1341438"/>
            <a:ext cx="4419600" cy="5516562"/>
          </a:xfrm>
          <a:prstGeom prst="rect">
            <a:avLst/>
          </a:prstGeom>
          <a:noFill/>
          <a:ln w="9525">
            <a:noFill/>
            <a:miter lim="800000"/>
            <a:headEnd/>
            <a:tailEnd/>
          </a:ln>
        </p:spPr>
        <p:txBody>
          <a:bodyPr/>
          <a:lstStyle/>
          <a:p>
            <a:pPr marL="365125" indent="-255588" eaLnBrk="0" hangingPunct="0">
              <a:lnSpc>
                <a:spcPct val="80000"/>
              </a:lnSpc>
              <a:spcBef>
                <a:spcPts val="400"/>
              </a:spcBef>
              <a:buClr>
                <a:schemeClr val="accent1"/>
              </a:buClr>
              <a:buSzPct val="68000"/>
              <a:defRPr/>
            </a:pPr>
            <a:r>
              <a:rPr lang="en-US" sz="2400" b="1"/>
              <a:t>RACER</a:t>
            </a:r>
          </a:p>
          <a:p>
            <a:pPr marL="365125" indent="-255588" eaLnBrk="0" hangingPunct="0">
              <a:lnSpc>
                <a:spcPct val="80000"/>
              </a:lnSpc>
              <a:spcBef>
                <a:spcPts val="400"/>
              </a:spcBef>
              <a:buClr>
                <a:schemeClr val="accent1"/>
              </a:buClr>
              <a:buSzPct val="68000"/>
              <a:buFont typeface="Wingdings 3" pitchFamily="18" charset="2"/>
              <a:buChar char=""/>
              <a:defRPr/>
            </a:pPr>
            <a:r>
              <a:rPr lang="en-US" sz="2400"/>
              <a:t>Uses a standard file </a:t>
            </a:r>
          </a:p>
          <a:p>
            <a:pPr marL="365125" indent="-255588" eaLnBrk="0" hangingPunct="0">
              <a:lnSpc>
                <a:spcPct val="80000"/>
              </a:lnSpc>
              <a:spcBef>
                <a:spcPts val="400"/>
              </a:spcBef>
              <a:buClr>
                <a:schemeClr val="accent1"/>
              </a:buClr>
              <a:buSzPct val="68000"/>
              <a:buFont typeface="Wingdings 3" pitchFamily="18" charset="2"/>
              <a:buChar char=""/>
              <a:defRPr/>
            </a:pPr>
            <a:endParaRPr lang="en-US" sz="2400"/>
          </a:p>
          <a:p>
            <a:pPr marL="365125" indent="-255588" eaLnBrk="0" hangingPunct="0">
              <a:lnSpc>
                <a:spcPct val="80000"/>
              </a:lnSpc>
              <a:spcBef>
                <a:spcPts val="400"/>
              </a:spcBef>
              <a:buClr>
                <a:schemeClr val="accent1"/>
              </a:buClr>
              <a:buSzPct val="68000"/>
              <a:buFont typeface="Wingdings 3" pitchFamily="18" charset="2"/>
              <a:buChar char=""/>
              <a:defRPr/>
            </a:pPr>
            <a:r>
              <a:rPr lang="en-US" sz="2400"/>
              <a:t>Length of the instrument can be adjusted</a:t>
            </a:r>
          </a:p>
          <a:p>
            <a:pPr marL="365125" indent="-255588" eaLnBrk="0" hangingPunct="0">
              <a:lnSpc>
                <a:spcPct val="80000"/>
              </a:lnSpc>
              <a:spcBef>
                <a:spcPts val="400"/>
              </a:spcBef>
              <a:buClr>
                <a:schemeClr val="accent1"/>
              </a:buClr>
              <a:buSzPct val="68000"/>
              <a:buFont typeface="Wingdings 3" pitchFamily="18" charset="2"/>
              <a:buChar char=""/>
              <a:defRPr/>
            </a:pPr>
            <a:endParaRPr lang="en-US" sz="2400"/>
          </a:p>
          <a:p>
            <a:pPr marL="365125" indent="-255588" eaLnBrk="0" hangingPunct="0">
              <a:lnSpc>
                <a:spcPct val="80000"/>
              </a:lnSpc>
              <a:spcBef>
                <a:spcPts val="400"/>
              </a:spcBef>
              <a:buClr>
                <a:schemeClr val="accent1"/>
              </a:buClr>
              <a:buSzPct val="68000"/>
              <a:buFont typeface="Wingdings 3" pitchFamily="18" charset="2"/>
              <a:buChar char=""/>
              <a:defRPr/>
            </a:pPr>
            <a:r>
              <a:rPr lang="en-US" sz="2400"/>
              <a:t>Oscillates the file in the canal</a:t>
            </a:r>
          </a:p>
          <a:p>
            <a:pPr marL="365125" indent="-255588" eaLnBrk="0" hangingPunct="0">
              <a:lnSpc>
                <a:spcPct val="80000"/>
              </a:lnSpc>
              <a:spcBef>
                <a:spcPts val="400"/>
              </a:spcBef>
              <a:buClr>
                <a:schemeClr val="accent1"/>
              </a:buClr>
              <a:buSzPct val="68000"/>
              <a:buFont typeface="Wingdings 3" pitchFamily="18" charset="2"/>
              <a:buChar char=""/>
              <a:defRPr/>
            </a:pPr>
            <a:endParaRPr lang="en-US" sz="2400"/>
          </a:p>
          <a:p>
            <a:pPr marL="365125" indent="-255588" eaLnBrk="0" hangingPunct="0">
              <a:lnSpc>
                <a:spcPct val="80000"/>
              </a:lnSpc>
              <a:spcBef>
                <a:spcPts val="400"/>
              </a:spcBef>
              <a:buClr>
                <a:schemeClr val="accent1"/>
              </a:buClr>
              <a:buSzPct val="68000"/>
              <a:buFont typeface="Wingdings 3" pitchFamily="18" charset="2"/>
              <a:buChar char=""/>
              <a:defRPr/>
            </a:pPr>
            <a:r>
              <a:rPr lang="en-US" sz="2400"/>
              <a:t>Major disadvantage</a:t>
            </a:r>
          </a:p>
          <a:p>
            <a:pPr marL="620713" lvl="1" indent="-228600" eaLnBrk="0" hangingPunct="0">
              <a:lnSpc>
                <a:spcPct val="80000"/>
              </a:lnSpc>
              <a:spcBef>
                <a:spcPts val="325"/>
              </a:spcBef>
              <a:buClr>
                <a:schemeClr val="accent1"/>
              </a:buClr>
              <a:buFont typeface="Verdana" pitchFamily="34" charset="0"/>
              <a:buChar char="◦"/>
              <a:defRPr/>
            </a:pPr>
            <a:r>
              <a:rPr lang="en-US" sz="2000"/>
              <a:t>Debris forced ahead of instrument into periapical tissue</a:t>
            </a:r>
          </a:p>
          <a:p>
            <a:pPr marL="620713" lvl="1" indent="-228600" eaLnBrk="0" hangingPunct="0">
              <a:lnSpc>
                <a:spcPct val="80000"/>
              </a:lnSpc>
              <a:spcBef>
                <a:spcPts val="325"/>
              </a:spcBef>
              <a:buClr>
                <a:schemeClr val="accent1"/>
              </a:buClr>
              <a:buFont typeface="Verdana" pitchFamily="34" charset="0"/>
              <a:buChar char="◦"/>
              <a:defRPr/>
            </a:pPr>
            <a:r>
              <a:rPr lang="en-US" sz="2000"/>
              <a:t>Access to the apical foramen must always befirst made with hand reamers or files</a:t>
            </a:r>
          </a:p>
        </p:txBody>
      </p:sp>
      <p:pic>
        <p:nvPicPr>
          <p:cNvPr id="150532" name="Picture 4" descr="scan0004">
            <a:extLst>
              <a:ext uri="{FF2B5EF4-FFF2-40B4-BE49-F238E27FC236}">
                <a16:creationId xmlns:a16="http://schemas.microsoft.com/office/drawing/2014/main" xmlns="" id="{9863B12A-5B43-D99F-238C-2598EB7888A9}"/>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xmlns="" val="0"/>
              </a:ext>
            </a:extLst>
          </a:blip>
          <a:srcRect l="8308" t="49719" r="61575" b="30566"/>
          <a:stretch>
            <a:fillRect/>
          </a:stretch>
        </p:blipFill>
        <p:spPr>
          <a:xfrm>
            <a:off x="5851526" y="1219200"/>
            <a:ext cx="4816475" cy="4953000"/>
          </a:xfrm>
          <a:noFill/>
        </p:spPr>
      </p:pic>
      <p:pic>
        <p:nvPicPr>
          <p:cNvPr id="187394" name="Picture 2">
            <a:extLst>
              <a:ext uri="{FF2B5EF4-FFF2-40B4-BE49-F238E27FC236}">
                <a16:creationId xmlns:a16="http://schemas.microsoft.com/office/drawing/2014/main" xmlns="" id="{63C2524A-F856-1F30-7C29-A1B86AF2444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19800" y="838201"/>
            <a:ext cx="4419600" cy="578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xit" presetSubtype="0" fill="hold" nodeType="clickEffect">
                                  <p:stCondLst>
                                    <p:cond delay="0"/>
                                  </p:stCondLst>
                                  <p:childTnLst>
                                    <p:anim calcmode="lin" valueType="num">
                                      <p:cBhvr>
                                        <p:cTn id="6" dur="1000"/>
                                        <p:tgtEl>
                                          <p:spTgt spid="187394"/>
                                        </p:tgtEl>
                                        <p:attrNameLst>
                                          <p:attrName>ppt_w</p:attrName>
                                        </p:attrNameLst>
                                      </p:cBhvr>
                                      <p:tavLst>
                                        <p:tav tm="0">
                                          <p:val>
                                            <p:strVal val="ppt_w"/>
                                          </p:val>
                                        </p:tav>
                                        <p:tav tm="100000">
                                          <p:val>
                                            <p:strVal val="ppt_w*0.70"/>
                                          </p:val>
                                        </p:tav>
                                      </p:tavLst>
                                    </p:anim>
                                    <p:anim calcmode="lin" valueType="num">
                                      <p:cBhvr>
                                        <p:cTn id="7" dur="1000"/>
                                        <p:tgtEl>
                                          <p:spTgt spid="187394"/>
                                        </p:tgtEl>
                                        <p:attrNameLst>
                                          <p:attrName>ppt_h</p:attrName>
                                        </p:attrNameLst>
                                      </p:cBhvr>
                                      <p:tavLst>
                                        <p:tav tm="0">
                                          <p:val>
                                            <p:strVal val="ppt_h"/>
                                          </p:val>
                                        </p:tav>
                                        <p:tav tm="100000">
                                          <p:val>
                                            <p:strVal val="ppt_h"/>
                                          </p:val>
                                        </p:tav>
                                      </p:tavLst>
                                    </p:anim>
                                    <p:animEffect transition="out" filter="fade">
                                      <p:cBhvr>
                                        <p:cTn id="8" dur="1000"/>
                                        <p:tgtEl>
                                          <p:spTgt spid="187394"/>
                                        </p:tgtEl>
                                      </p:cBhvr>
                                    </p:animEffect>
                                    <p:set>
                                      <p:cBhvr>
                                        <p:cTn id="9" dur="1" fill="hold">
                                          <p:stCondLst>
                                            <p:cond delay="999"/>
                                          </p:stCondLst>
                                        </p:cTn>
                                        <p:tgtEl>
                                          <p:spTgt spid="1873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
            <a:extLst>
              <a:ext uri="{FF2B5EF4-FFF2-40B4-BE49-F238E27FC236}">
                <a16:creationId xmlns:a16="http://schemas.microsoft.com/office/drawing/2014/main" xmlns="" id="{7E467946-5FE5-8D5A-D1C5-81580A640B75}"/>
              </a:ext>
            </a:extLst>
          </p:cNvPr>
          <p:cNvSpPr>
            <a:spLocks noGrp="1" noChangeArrowheads="1"/>
          </p:cNvSpPr>
          <p:nvPr>
            <p:ph type="title"/>
          </p:nvPr>
        </p:nvSpPr>
        <p:spPr/>
        <p:txBody>
          <a:bodyPr/>
          <a:lstStyle/>
          <a:p>
            <a:pPr>
              <a:defRPr/>
            </a:pPr>
            <a:r>
              <a:rPr lang="en-US" sz="3200">
                <a:solidFill>
                  <a:srgbClr val="FF0000"/>
                </a:solidFill>
              </a:rPr>
              <a:t>VERTICAL STROKE HANDPIECE</a:t>
            </a:r>
          </a:p>
        </p:txBody>
      </p:sp>
      <p:sp>
        <p:nvSpPr>
          <p:cNvPr id="5" name="Rectangle 3">
            <a:extLst>
              <a:ext uri="{FF2B5EF4-FFF2-40B4-BE49-F238E27FC236}">
                <a16:creationId xmlns:a16="http://schemas.microsoft.com/office/drawing/2014/main" xmlns="" id="{B384CA1D-F153-6ACA-7C9C-CE5B8CBCB008}"/>
              </a:ext>
            </a:extLst>
          </p:cNvPr>
          <p:cNvSpPr txBox="1">
            <a:spLocks noChangeArrowheads="1"/>
          </p:cNvSpPr>
          <p:nvPr/>
        </p:nvSpPr>
        <p:spPr bwMode="auto">
          <a:xfrm>
            <a:off x="1752600" y="1371600"/>
            <a:ext cx="4648200" cy="5334000"/>
          </a:xfrm>
          <a:prstGeom prst="rect">
            <a:avLst/>
          </a:prstGeom>
          <a:noFill/>
          <a:ln w="9525">
            <a:noFill/>
            <a:miter lim="800000"/>
            <a:headEnd/>
            <a:tailEnd/>
          </a:ln>
        </p:spPr>
        <p:txBody>
          <a:bodyPr/>
          <a:lstStyle/>
          <a:p>
            <a:pPr marL="365125" indent="-255588" eaLnBrk="0" hangingPunct="0">
              <a:lnSpc>
                <a:spcPct val="90000"/>
              </a:lnSpc>
              <a:spcBef>
                <a:spcPts val="400"/>
              </a:spcBef>
              <a:buClr>
                <a:schemeClr val="accent1"/>
              </a:buClr>
              <a:buSzPct val="68000"/>
              <a:buFont typeface="Wingdings 3" pitchFamily="18" charset="2"/>
              <a:buChar char=""/>
              <a:defRPr/>
            </a:pPr>
            <a:r>
              <a:rPr lang="en-US" sz="2400" b="1"/>
              <a:t>CANAL FINDER SYSTEM</a:t>
            </a:r>
          </a:p>
          <a:p>
            <a:pPr marL="365125" indent="-255588" eaLnBrk="0" hangingPunct="0">
              <a:lnSpc>
                <a:spcPct val="90000"/>
              </a:lnSpc>
              <a:spcBef>
                <a:spcPts val="400"/>
              </a:spcBef>
              <a:buClr>
                <a:schemeClr val="accent1"/>
              </a:buClr>
              <a:buSzPct val="68000"/>
              <a:buFont typeface="Wingdings 3" pitchFamily="18" charset="2"/>
              <a:buChar char=""/>
              <a:defRPr/>
            </a:pPr>
            <a:endParaRPr lang="en-US" sz="2400" b="1"/>
          </a:p>
          <a:p>
            <a:pPr marL="365125" indent="-255588" eaLnBrk="0" hangingPunct="0">
              <a:lnSpc>
                <a:spcPct val="90000"/>
              </a:lnSpc>
              <a:spcBef>
                <a:spcPts val="400"/>
              </a:spcBef>
              <a:buClr>
                <a:schemeClr val="accent1"/>
              </a:buClr>
              <a:buSzPct val="68000"/>
              <a:buFont typeface="Wingdings 3" pitchFamily="18" charset="2"/>
              <a:buChar char=""/>
              <a:defRPr/>
            </a:pPr>
            <a:r>
              <a:rPr lang="en-US" sz="2400"/>
              <a:t>Speed 1000-8000 rpm</a:t>
            </a:r>
          </a:p>
          <a:p>
            <a:pPr marL="365125" indent="-255588" eaLnBrk="0" hangingPunct="0">
              <a:lnSpc>
                <a:spcPct val="90000"/>
              </a:lnSpc>
              <a:spcBef>
                <a:spcPts val="400"/>
              </a:spcBef>
              <a:buClr>
                <a:schemeClr val="accent1"/>
              </a:buClr>
              <a:buSzPct val="68000"/>
              <a:buFont typeface="Wingdings 3" pitchFamily="18" charset="2"/>
              <a:buChar char=""/>
              <a:defRPr/>
            </a:pPr>
            <a:endParaRPr lang="en-US" sz="2400"/>
          </a:p>
          <a:p>
            <a:pPr marL="365125" indent="-255588" eaLnBrk="0" hangingPunct="0">
              <a:lnSpc>
                <a:spcPct val="90000"/>
              </a:lnSpc>
              <a:spcBef>
                <a:spcPts val="400"/>
              </a:spcBef>
              <a:buClr>
                <a:schemeClr val="accent1"/>
              </a:buClr>
              <a:buSzPct val="68000"/>
              <a:buFont typeface="Wingdings 3" pitchFamily="18" charset="2"/>
              <a:buChar char=""/>
              <a:defRPr/>
            </a:pPr>
            <a:r>
              <a:rPr lang="en-US" sz="2400"/>
              <a:t>Delivers a vertical stroke of 0.3 to 1 mm</a:t>
            </a:r>
          </a:p>
          <a:p>
            <a:pPr marL="365125" indent="-255588" eaLnBrk="0" hangingPunct="0">
              <a:lnSpc>
                <a:spcPct val="90000"/>
              </a:lnSpc>
              <a:spcBef>
                <a:spcPts val="400"/>
              </a:spcBef>
              <a:buClr>
                <a:schemeClr val="accent1"/>
              </a:buClr>
              <a:buSzPct val="68000"/>
              <a:buFont typeface="Wingdings 3" pitchFamily="18" charset="2"/>
              <a:buChar char=""/>
              <a:defRPr/>
            </a:pPr>
            <a:endParaRPr lang="en-US" sz="2400"/>
          </a:p>
          <a:p>
            <a:pPr marL="365125" indent="-255588" eaLnBrk="0" hangingPunct="0">
              <a:lnSpc>
                <a:spcPct val="90000"/>
              </a:lnSpc>
              <a:spcBef>
                <a:spcPts val="400"/>
              </a:spcBef>
              <a:buClr>
                <a:schemeClr val="accent1"/>
              </a:buClr>
              <a:buSzPct val="68000"/>
              <a:buFont typeface="Wingdings 3" pitchFamily="18" charset="2"/>
              <a:buChar char=""/>
              <a:defRPr/>
            </a:pPr>
            <a:r>
              <a:rPr lang="en-US" sz="2400"/>
              <a:t>Also has a quarter turn reciprocating motion when instrument binds</a:t>
            </a:r>
          </a:p>
          <a:p>
            <a:pPr marL="365125" indent="-255588" eaLnBrk="0" hangingPunct="0">
              <a:lnSpc>
                <a:spcPct val="90000"/>
              </a:lnSpc>
              <a:spcBef>
                <a:spcPts val="400"/>
              </a:spcBef>
              <a:buClr>
                <a:schemeClr val="accent1"/>
              </a:buClr>
              <a:buSzPct val="68000"/>
              <a:buFont typeface="Wingdings 3" pitchFamily="18" charset="2"/>
              <a:buChar char=""/>
              <a:defRPr/>
            </a:pPr>
            <a:endParaRPr lang="en-US" sz="2400"/>
          </a:p>
          <a:p>
            <a:pPr marL="365125" indent="-255588" eaLnBrk="0" hangingPunct="0">
              <a:lnSpc>
                <a:spcPct val="90000"/>
              </a:lnSpc>
              <a:spcBef>
                <a:spcPts val="400"/>
              </a:spcBef>
              <a:buClr>
                <a:schemeClr val="accent1"/>
              </a:buClr>
              <a:buSzPct val="68000"/>
              <a:buFont typeface="Wingdings 3" pitchFamily="18" charset="2"/>
              <a:buChar char=""/>
              <a:defRPr/>
            </a:pPr>
            <a:r>
              <a:rPr lang="en-US" sz="2400"/>
              <a:t>Uses an ‘A’ file (a Hedstroem file with a safe ended tip)</a:t>
            </a:r>
          </a:p>
        </p:txBody>
      </p:sp>
      <p:pic>
        <p:nvPicPr>
          <p:cNvPr id="151556" name="Picture 4" descr="scan0010">
            <a:extLst>
              <a:ext uri="{FF2B5EF4-FFF2-40B4-BE49-F238E27FC236}">
                <a16:creationId xmlns:a16="http://schemas.microsoft.com/office/drawing/2014/main" xmlns="" id="{BCBE556E-2405-372A-850E-1795BCAA5B60}"/>
              </a:ext>
            </a:extLst>
          </p:cNvPr>
          <p:cNvPicPr>
            <a:picLocks noGrp="1" noChangeAspect="1" noChangeArrowheads="1"/>
          </p:cNvPicPr>
          <p:nvPr>
            <p:ph sz="quarter" idx="4294967295"/>
          </p:nvPr>
        </p:nvPicPr>
        <p:blipFill>
          <a:blip r:embed="rId2">
            <a:extLst>
              <a:ext uri="{28A0092B-C50C-407E-A947-70E740481C1C}">
                <a14:useLocalDpi xmlns:a14="http://schemas.microsoft.com/office/drawing/2010/main" xmlns="" val="0"/>
              </a:ext>
            </a:extLst>
          </a:blip>
          <a:srcRect l="66412" t="48915" r="23305" b="31004"/>
          <a:stretch>
            <a:fillRect/>
          </a:stretch>
        </p:blipFill>
        <p:spPr>
          <a:xfrm>
            <a:off x="6781800" y="4114800"/>
            <a:ext cx="1758950" cy="2743200"/>
          </a:xfrm>
          <a:noFill/>
        </p:spPr>
      </p:pic>
      <p:pic>
        <p:nvPicPr>
          <p:cNvPr id="151557" name="Picture 7" descr="64">
            <a:extLst>
              <a:ext uri="{FF2B5EF4-FFF2-40B4-BE49-F238E27FC236}">
                <a16:creationId xmlns:a16="http://schemas.microsoft.com/office/drawing/2014/main" xmlns="" id="{6CA1FB65-5421-7A10-54FF-A29E6CF033BC}"/>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xmlns="" val="0"/>
              </a:ext>
            </a:extLst>
          </a:blip>
          <a:srcRect l="35669" t="29927" r="21529" b="48904"/>
          <a:stretch>
            <a:fillRect/>
          </a:stretch>
        </p:blipFill>
        <p:spPr>
          <a:xfrm>
            <a:off x="6477000" y="1143000"/>
            <a:ext cx="4191000" cy="2922588"/>
          </a:xfr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
            <a:extLst>
              <a:ext uri="{FF2B5EF4-FFF2-40B4-BE49-F238E27FC236}">
                <a16:creationId xmlns:a16="http://schemas.microsoft.com/office/drawing/2014/main" xmlns="" id="{1F5C8431-EFF4-105B-1C1B-5A93CD3303B7}"/>
              </a:ext>
            </a:extLst>
          </p:cNvPr>
          <p:cNvSpPr txBox="1">
            <a:spLocks noChangeArrowheads="1"/>
          </p:cNvSpPr>
          <p:nvPr/>
        </p:nvSpPr>
        <p:spPr bwMode="auto">
          <a:xfrm>
            <a:off x="2590800" y="533400"/>
            <a:ext cx="746760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t> REDUCTION GEAR CONTRA – ANGLE  HANDPIECES USED IN ENDODONTICS</a:t>
            </a:r>
          </a:p>
        </p:txBody>
      </p:sp>
      <p:sp>
        <p:nvSpPr>
          <p:cNvPr id="152579" name="Text Box 3">
            <a:extLst>
              <a:ext uri="{FF2B5EF4-FFF2-40B4-BE49-F238E27FC236}">
                <a16:creationId xmlns:a16="http://schemas.microsoft.com/office/drawing/2014/main" xmlns="" id="{5697AB30-B015-0FDD-EC82-CF91E81BB3C6}"/>
              </a:ext>
            </a:extLst>
          </p:cNvPr>
          <p:cNvSpPr txBox="1">
            <a:spLocks noChangeArrowheads="1"/>
          </p:cNvSpPr>
          <p:nvPr/>
        </p:nvSpPr>
        <p:spPr bwMode="auto">
          <a:xfrm>
            <a:off x="2057400" y="2209800"/>
            <a:ext cx="2362200"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000066"/>
                </a:solidFill>
              </a:rPr>
              <a:t>Reciprocating / quarter turn handpiece</a:t>
            </a:r>
          </a:p>
          <a:p>
            <a:pPr eaLnBrk="1" hangingPunct="1">
              <a:spcBef>
                <a:spcPct val="50000"/>
              </a:spcBef>
            </a:pPr>
            <a:endParaRPr lang="en-US" altLang="en-US" sz="2400" b="1">
              <a:solidFill>
                <a:srgbClr val="000066"/>
              </a:solidFill>
            </a:endParaRPr>
          </a:p>
          <a:p>
            <a:pPr eaLnBrk="1" hangingPunct="1">
              <a:spcBef>
                <a:spcPct val="50000"/>
              </a:spcBef>
              <a:buFontTx/>
              <a:buChar char="•"/>
            </a:pPr>
            <a:r>
              <a:rPr lang="en-US" altLang="en-US" sz="2400" b="1">
                <a:solidFill>
                  <a:srgbClr val="000066"/>
                </a:solidFill>
              </a:rPr>
              <a:t>Giromatic</a:t>
            </a:r>
          </a:p>
          <a:p>
            <a:pPr eaLnBrk="1" hangingPunct="1">
              <a:spcBef>
                <a:spcPct val="50000"/>
              </a:spcBef>
              <a:buFontTx/>
              <a:buChar char="•"/>
            </a:pPr>
            <a:r>
              <a:rPr lang="en-US" altLang="en-US" sz="2400" b="1">
                <a:solidFill>
                  <a:srgbClr val="000066"/>
                </a:solidFill>
              </a:rPr>
              <a:t>Endo-Cursor</a:t>
            </a:r>
          </a:p>
        </p:txBody>
      </p:sp>
      <p:sp>
        <p:nvSpPr>
          <p:cNvPr id="152580" name="Text Box 4">
            <a:extLst>
              <a:ext uri="{FF2B5EF4-FFF2-40B4-BE49-F238E27FC236}">
                <a16:creationId xmlns:a16="http://schemas.microsoft.com/office/drawing/2014/main" xmlns="" id="{830F97C5-CB15-B117-C879-61B35D5EC2EC}"/>
              </a:ext>
            </a:extLst>
          </p:cNvPr>
          <p:cNvSpPr txBox="1">
            <a:spLocks noChangeArrowheads="1"/>
          </p:cNvSpPr>
          <p:nvPr/>
        </p:nvSpPr>
        <p:spPr bwMode="auto">
          <a:xfrm>
            <a:off x="4876800" y="2133600"/>
            <a:ext cx="1828800" cy="3600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rPr>
              <a:t>Vertical stroke handpiece</a:t>
            </a:r>
          </a:p>
          <a:p>
            <a:pPr eaLnBrk="1" hangingPunct="1">
              <a:spcBef>
                <a:spcPct val="50000"/>
              </a:spcBef>
            </a:pPr>
            <a:endParaRPr lang="en-US" altLang="en-US" sz="2400" b="1">
              <a:solidFill>
                <a:srgbClr val="FF0000"/>
              </a:solidFill>
            </a:endParaRPr>
          </a:p>
          <a:p>
            <a:pPr eaLnBrk="1" hangingPunct="1">
              <a:spcBef>
                <a:spcPct val="50000"/>
              </a:spcBef>
              <a:buFontTx/>
              <a:buChar char="•"/>
            </a:pPr>
            <a:r>
              <a:rPr lang="en-US" altLang="en-US" sz="2400" b="1">
                <a:solidFill>
                  <a:srgbClr val="FF0000"/>
                </a:solidFill>
              </a:rPr>
              <a:t>Racer</a:t>
            </a:r>
          </a:p>
          <a:p>
            <a:pPr eaLnBrk="1" hangingPunct="1">
              <a:spcBef>
                <a:spcPct val="50000"/>
              </a:spcBef>
              <a:buFontTx/>
              <a:buChar char="•"/>
            </a:pPr>
            <a:r>
              <a:rPr lang="en-US" altLang="en-US" sz="2400" b="1">
                <a:solidFill>
                  <a:srgbClr val="FF0000"/>
                </a:solidFill>
              </a:rPr>
              <a:t>Canal Finder System</a:t>
            </a:r>
          </a:p>
        </p:txBody>
      </p:sp>
      <p:grpSp>
        <p:nvGrpSpPr>
          <p:cNvPr id="152581" name="Group 11">
            <a:extLst>
              <a:ext uri="{FF2B5EF4-FFF2-40B4-BE49-F238E27FC236}">
                <a16:creationId xmlns:a16="http://schemas.microsoft.com/office/drawing/2014/main" xmlns="" id="{5171A730-7418-50DF-3E3F-3CC6F1F1CA0E}"/>
              </a:ext>
            </a:extLst>
          </p:cNvPr>
          <p:cNvGrpSpPr>
            <a:grpSpLocks/>
          </p:cNvGrpSpPr>
          <p:nvPr/>
        </p:nvGrpSpPr>
        <p:grpSpPr bwMode="auto">
          <a:xfrm>
            <a:off x="6934200" y="2286001"/>
            <a:ext cx="3276600" cy="2963863"/>
            <a:chOff x="3408" y="1440"/>
            <a:chExt cx="2064" cy="1867"/>
          </a:xfrm>
        </p:grpSpPr>
        <p:sp>
          <p:nvSpPr>
            <p:cNvPr id="1065990" name="Text Box 6">
              <a:extLst>
                <a:ext uri="{FF2B5EF4-FFF2-40B4-BE49-F238E27FC236}">
                  <a16:creationId xmlns:a16="http://schemas.microsoft.com/office/drawing/2014/main" xmlns="" id="{6F5DDF44-FA76-D747-79C0-158CAD53F3C3}"/>
                </a:ext>
              </a:extLst>
            </p:cNvPr>
            <p:cNvSpPr txBox="1">
              <a:spLocks noChangeArrowheads="1"/>
            </p:cNvSpPr>
            <p:nvPr/>
          </p:nvSpPr>
          <p:spPr bwMode="auto">
            <a:xfrm>
              <a:off x="4560" y="2784"/>
              <a:ext cx="912" cy="523"/>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p>
              <a:pPr>
                <a:spcBef>
                  <a:spcPct val="50000"/>
                </a:spcBef>
                <a:defRPr/>
              </a:pPr>
              <a:r>
                <a:rPr lang="en-US" sz="2400" b="1">
                  <a:solidFill>
                    <a:schemeClr val="hlink"/>
                  </a:solidFill>
                </a:rPr>
                <a:t>Friction grip</a:t>
              </a:r>
            </a:p>
          </p:txBody>
        </p:sp>
        <p:sp>
          <p:nvSpPr>
            <p:cNvPr id="1065991" name="Text Box 7">
              <a:extLst>
                <a:ext uri="{FF2B5EF4-FFF2-40B4-BE49-F238E27FC236}">
                  <a16:creationId xmlns:a16="http://schemas.microsoft.com/office/drawing/2014/main" xmlns="" id="{E6B59970-FB8D-0629-8A13-FC9FBFCB63A8}"/>
                </a:ext>
              </a:extLst>
            </p:cNvPr>
            <p:cNvSpPr txBox="1">
              <a:spLocks noChangeArrowheads="1"/>
            </p:cNvSpPr>
            <p:nvPr/>
          </p:nvSpPr>
          <p:spPr bwMode="auto">
            <a:xfrm>
              <a:off x="3840" y="1440"/>
              <a:ext cx="1248" cy="523"/>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p>
              <a:pPr>
                <a:spcBef>
                  <a:spcPct val="50000"/>
                </a:spcBef>
                <a:defRPr/>
              </a:pPr>
              <a:r>
                <a:rPr lang="en-US" sz="2400" b="1" dirty="0">
                  <a:solidFill>
                    <a:schemeClr val="hlink"/>
                  </a:solidFill>
                </a:rPr>
                <a:t>Full rotary handpieces</a:t>
              </a:r>
            </a:p>
          </p:txBody>
        </p:sp>
        <p:sp>
          <p:nvSpPr>
            <p:cNvPr id="1065992" name="Text Box 8">
              <a:extLst>
                <a:ext uri="{FF2B5EF4-FFF2-40B4-BE49-F238E27FC236}">
                  <a16:creationId xmlns:a16="http://schemas.microsoft.com/office/drawing/2014/main" xmlns="" id="{EE6E658F-B98A-5A90-6843-9124943B89EC}"/>
                </a:ext>
              </a:extLst>
            </p:cNvPr>
            <p:cNvSpPr txBox="1">
              <a:spLocks noChangeArrowheads="1"/>
            </p:cNvSpPr>
            <p:nvPr/>
          </p:nvSpPr>
          <p:spPr bwMode="auto">
            <a:xfrm>
              <a:off x="3408" y="2784"/>
              <a:ext cx="816" cy="523"/>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p>
              <a:pPr>
                <a:spcBef>
                  <a:spcPct val="50000"/>
                </a:spcBef>
                <a:defRPr/>
              </a:pPr>
              <a:r>
                <a:rPr lang="en-US" sz="2400" b="1">
                  <a:solidFill>
                    <a:schemeClr val="hlink"/>
                  </a:solidFill>
                </a:rPr>
                <a:t>Latch grip</a:t>
              </a:r>
            </a:p>
          </p:txBody>
        </p:sp>
        <p:sp>
          <p:nvSpPr>
            <p:cNvPr id="152591" name="Line 9">
              <a:extLst>
                <a:ext uri="{FF2B5EF4-FFF2-40B4-BE49-F238E27FC236}">
                  <a16:creationId xmlns:a16="http://schemas.microsoft.com/office/drawing/2014/main" xmlns="" id="{3C18CBC2-8C2B-B838-4CB5-A987C0336423}"/>
                </a:ext>
              </a:extLst>
            </p:cNvPr>
            <p:cNvSpPr>
              <a:spLocks noChangeShapeType="1"/>
            </p:cNvSpPr>
            <p:nvPr/>
          </p:nvSpPr>
          <p:spPr bwMode="auto">
            <a:xfrm flipH="1">
              <a:off x="3888" y="2016"/>
              <a:ext cx="288" cy="576"/>
            </a:xfrm>
            <a:prstGeom prst="line">
              <a:avLst/>
            </a:prstGeom>
            <a:noFill/>
            <a:ln w="254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152592" name="Line 10">
              <a:extLst>
                <a:ext uri="{FF2B5EF4-FFF2-40B4-BE49-F238E27FC236}">
                  <a16:creationId xmlns:a16="http://schemas.microsoft.com/office/drawing/2014/main" xmlns="" id="{351B9AF0-3103-90C1-1848-15F9E8D4B33D}"/>
                </a:ext>
              </a:extLst>
            </p:cNvPr>
            <p:cNvSpPr>
              <a:spLocks noChangeShapeType="1"/>
            </p:cNvSpPr>
            <p:nvPr/>
          </p:nvSpPr>
          <p:spPr bwMode="auto">
            <a:xfrm>
              <a:off x="4416" y="2016"/>
              <a:ext cx="384" cy="576"/>
            </a:xfrm>
            <a:prstGeom prst="line">
              <a:avLst/>
            </a:prstGeom>
            <a:noFill/>
            <a:ln w="254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40" name="Rectangle 4">
            <a:extLst>
              <a:ext uri="{FF2B5EF4-FFF2-40B4-BE49-F238E27FC236}">
                <a16:creationId xmlns:a16="http://schemas.microsoft.com/office/drawing/2014/main" xmlns="" id="{FE2A430B-6D43-7D41-A51B-4D9C2DFBEBB4}"/>
              </a:ext>
            </a:extLst>
          </p:cNvPr>
          <p:cNvSpPr>
            <a:spLocks noGrp="1" noChangeArrowheads="1"/>
          </p:cNvSpPr>
          <p:nvPr>
            <p:ph type="title"/>
          </p:nvPr>
        </p:nvSpPr>
        <p:spPr/>
        <p:txBody>
          <a:bodyPr/>
          <a:lstStyle/>
          <a:p>
            <a:pPr>
              <a:defRPr/>
            </a:pPr>
            <a:r>
              <a:rPr lang="en-US" sz="3600">
                <a:solidFill>
                  <a:schemeClr val="hlink"/>
                </a:solidFill>
              </a:rPr>
              <a:t>FULL ROTARY HANDPIECES</a:t>
            </a:r>
          </a:p>
        </p:txBody>
      </p:sp>
      <p:pic>
        <p:nvPicPr>
          <p:cNvPr id="146435" name="Picture 2" descr="DTC">
            <a:extLst>
              <a:ext uri="{FF2B5EF4-FFF2-40B4-BE49-F238E27FC236}">
                <a16:creationId xmlns:a16="http://schemas.microsoft.com/office/drawing/2014/main" xmlns="" id="{1533B96D-1FF4-B87A-3ABF-6F7309660745}"/>
              </a:ext>
            </a:extLst>
          </p:cNvPr>
          <p:cNvPicPr>
            <a:picLocks noGrp="1" noChangeAspect="1" noChangeArrowheads="1"/>
          </p:cNvPicPr>
          <p:nvPr>
            <p:ph idx="4294967295"/>
          </p:nvPr>
        </p:nvPicPr>
        <p:blipFill>
          <a:blip r:embed="rId2"/>
          <a:srcRect/>
          <a:stretch>
            <a:fillRect/>
          </a:stretch>
        </p:blipFill>
        <p:spPr>
          <a:xfrm>
            <a:off x="4876801" y="1295401"/>
            <a:ext cx="5579821" cy="4211637"/>
          </a:xfrm>
          <a:effectLst>
            <a:softEdge rad="112500"/>
          </a:effectLst>
        </p:spPr>
      </p:pic>
      <p:sp>
        <p:nvSpPr>
          <p:cNvPr id="153604" name="Text Box 3">
            <a:extLst>
              <a:ext uri="{FF2B5EF4-FFF2-40B4-BE49-F238E27FC236}">
                <a16:creationId xmlns:a16="http://schemas.microsoft.com/office/drawing/2014/main" xmlns="" id="{96D2C993-5B53-01D1-63B5-4DDBBB571625}"/>
              </a:ext>
            </a:extLst>
          </p:cNvPr>
          <p:cNvSpPr txBox="1">
            <a:spLocks noChangeArrowheads="1"/>
          </p:cNvSpPr>
          <p:nvPr/>
        </p:nvSpPr>
        <p:spPr bwMode="auto">
          <a:xfrm>
            <a:off x="1905000" y="1905001"/>
            <a:ext cx="25146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t>SLOW SPEED HANDPIECES</a:t>
            </a:r>
          </a:p>
        </p:txBody>
      </p:sp>
      <p:pic>
        <p:nvPicPr>
          <p:cNvPr id="5" name="Picture 5">
            <a:extLst>
              <a:ext uri="{FF2B5EF4-FFF2-40B4-BE49-F238E27FC236}">
                <a16:creationId xmlns:a16="http://schemas.microsoft.com/office/drawing/2014/main" xmlns="" id="{4EF6BBC7-DB60-2618-8C21-2EE1DA96E3B5}"/>
              </a:ext>
            </a:extLst>
          </p:cNvPr>
          <p:cNvPicPr>
            <a:picLocks noChangeAspect="1" noChangeArrowheads="1"/>
          </p:cNvPicPr>
          <p:nvPr/>
        </p:nvPicPr>
        <p:blipFill>
          <a:blip r:embed="rId3"/>
          <a:srcRect/>
          <a:stretch>
            <a:fillRect/>
          </a:stretch>
        </p:blipFill>
        <p:spPr bwMode="auto">
          <a:xfrm>
            <a:off x="1752600" y="3733801"/>
            <a:ext cx="4191000" cy="2797935"/>
          </a:xfrm>
          <a:prstGeom prst="rect">
            <a:avLst/>
          </a:prstGeom>
          <a:ln>
            <a:noFill/>
          </a:ln>
          <a:effectLst>
            <a:softEdge rad="11250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a:extLst>
              <a:ext uri="{FF2B5EF4-FFF2-40B4-BE49-F238E27FC236}">
                <a16:creationId xmlns:a16="http://schemas.microsoft.com/office/drawing/2014/main" xmlns="" id="{7581D92B-0CCF-AF3C-DD9C-10B171903573}"/>
              </a:ext>
            </a:extLst>
          </p:cNvPr>
          <p:cNvSpPr txBox="1">
            <a:spLocks noChangeArrowheads="1"/>
          </p:cNvSpPr>
          <p:nvPr/>
        </p:nvSpPr>
        <p:spPr bwMode="auto">
          <a:xfrm>
            <a:off x="2667000" y="5334001"/>
            <a:ext cx="2514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1059846" name="Rectangle 6">
            <a:extLst>
              <a:ext uri="{FF2B5EF4-FFF2-40B4-BE49-F238E27FC236}">
                <a16:creationId xmlns:a16="http://schemas.microsoft.com/office/drawing/2014/main" xmlns="" id="{3458FB6B-F58F-396B-A900-118CC5D6510E}"/>
              </a:ext>
            </a:extLst>
          </p:cNvPr>
          <p:cNvSpPr>
            <a:spLocks noGrp="1" noChangeArrowheads="1"/>
          </p:cNvSpPr>
          <p:nvPr>
            <p:ph type="title"/>
          </p:nvPr>
        </p:nvSpPr>
        <p:spPr>
          <a:xfrm>
            <a:off x="1981200" y="0"/>
            <a:ext cx="8229600" cy="1143000"/>
          </a:xfrm>
        </p:spPr>
        <p:txBody>
          <a:bodyPr/>
          <a:lstStyle/>
          <a:p>
            <a:pPr>
              <a:defRPr/>
            </a:pPr>
            <a:r>
              <a:rPr lang="en-US" sz="2800">
                <a:solidFill>
                  <a:schemeClr val="hlink"/>
                </a:solidFill>
              </a:rPr>
              <a:t>FULL ROTARY HANDPIECES</a:t>
            </a:r>
          </a:p>
        </p:txBody>
      </p:sp>
      <p:pic>
        <p:nvPicPr>
          <p:cNvPr id="154628" name="Picture 3" descr="MM3242">
            <a:extLst>
              <a:ext uri="{FF2B5EF4-FFF2-40B4-BE49-F238E27FC236}">
                <a16:creationId xmlns:a16="http://schemas.microsoft.com/office/drawing/2014/main" xmlns="" id="{E7A97527-5297-952D-AD8F-73F5C7DE1F47}"/>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xmlns="" val="0"/>
              </a:ext>
            </a:extLst>
          </a:blip>
          <a:srcRect/>
          <a:stretch>
            <a:fillRect/>
          </a:stretch>
        </p:blipFill>
        <p:spPr>
          <a:xfrm>
            <a:off x="1676400" y="1752600"/>
            <a:ext cx="5257800" cy="1403350"/>
          </a:xfrm>
          <a:noFill/>
        </p:spPr>
      </p:pic>
      <p:sp>
        <p:nvSpPr>
          <p:cNvPr id="154629" name="Text Box 4">
            <a:extLst>
              <a:ext uri="{FF2B5EF4-FFF2-40B4-BE49-F238E27FC236}">
                <a16:creationId xmlns:a16="http://schemas.microsoft.com/office/drawing/2014/main" xmlns="" id="{4AC212AE-781F-7047-2EF6-8A8D3DA0A71E}"/>
              </a:ext>
            </a:extLst>
          </p:cNvPr>
          <p:cNvSpPr txBox="1">
            <a:spLocks noChangeArrowheads="1"/>
          </p:cNvSpPr>
          <p:nvPr/>
        </p:nvSpPr>
        <p:spPr bwMode="auto">
          <a:xfrm>
            <a:off x="7620000" y="1752601"/>
            <a:ext cx="2133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154630" name="Text Box 5">
            <a:extLst>
              <a:ext uri="{FF2B5EF4-FFF2-40B4-BE49-F238E27FC236}">
                <a16:creationId xmlns:a16="http://schemas.microsoft.com/office/drawing/2014/main" xmlns="" id="{A742B2D2-2AC3-8D28-82BA-2062BC5E5622}"/>
              </a:ext>
            </a:extLst>
          </p:cNvPr>
          <p:cNvSpPr txBox="1">
            <a:spLocks noChangeArrowheads="1"/>
          </p:cNvSpPr>
          <p:nvPr/>
        </p:nvSpPr>
        <p:spPr bwMode="auto">
          <a:xfrm>
            <a:off x="6934200" y="1000126"/>
            <a:ext cx="3581400" cy="54476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t>MM324 reduction gear handpiece</a:t>
            </a:r>
          </a:p>
          <a:p>
            <a:pPr eaLnBrk="1" hangingPunct="1">
              <a:spcBef>
                <a:spcPct val="50000"/>
              </a:spcBef>
              <a:buFontTx/>
              <a:buChar char="•"/>
            </a:pPr>
            <a:endParaRPr lang="en-US" altLang="en-US" sz="2400" b="1"/>
          </a:p>
          <a:p>
            <a:pPr eaLnBrk="1" hangingPunct="1">
              <a:buFontTx/>
              <a:buChar char="•"/>
            </a:pPr>
            <a:r>
              <a:rPr lang="en-US" altLang="en-US" sz="2400"/>
              <a:t>This versatile air motor provides high torque at low speed</a:t>
            </a:r>
          </a:p>
          <a:p>
            <a:pPr eaLnBrk="1" hangingPunct="1">
              <a:buFontTx/>
              <a:buChar char="•"/>
            </a:pPr>
            <a:endParaRPr lang="en-US" altLang="en-US" sz="2400"/>
          </a:p>
          <a:p>
            <a:pPr eaLnBrk="1" hangingPunct="1">
              <a:buFontTx/>
              <a:buChar char="•"/>
            </a:pPr>
            <a:r>
              <a:rPr lang="en-US" altLang="en-US" sz="2400"/>
              <a:t> runs quietly and is easy to maintain</a:t>
            </a:r>
          </a:p>
          <a:p>
            <a:pPr eaLnBrk="1" hangingPunct="1">
              <a:buFontTx/>
              <a:buChar char="•"/>
            </a:pPr>
            <a:endParaRPr lang="en-US" altLang="en-US" sz="2400"/>
          </a:p>
          <a:p>
            <a:pPr eaLnBrk="1" hangingPunct="1">
              <a:buFontTx/>
              <a:buChar char="•"/>
            </a:pPr>
            <a:r>
              <a:rPr lang="en-US" altLang="en-US" sz="2400"/>
              <a:t>The motor may also be paired with the Micro Mega MM10TE Contra Angle.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868" name="Rectangle 4">
            <a:extLst>
              <a:ext uri="{FF2B5EF4-FFF2-40B4-BE49-F238E27FC236}">
                <a16:creationId xmlns:a16="http://schemas.microsoft.com/office/drawing/2014/main" xmlns="" id="{F44F6280-2485-082F-D576-6B16FFD3A318}"/>
              </a:ext>
            </a:extLst>
          </p:cNvPr>
          <p:cNvSpPr>
            <a:spLocks noGrp="1" noChangeArrowheads="1"/>
          </p:cNvSpPr>
          <p:nvPr>
            <p:ph type="title"/>
          </p:nvPr>
        </p:nvSpPr>
        <p:spPr>
          <a:xfrm>
            <a:off x="2362200" y="0"/>
            <a:ext cx="7239000" cy="914400"/>
          </a:xfrm>
        </p:spPr>
        <p:txBody>
          <a:bodyPr/>
          <a:lstStyle/>
          <a:p>
            <a:pPr>
              <a:defRPr/>
            </a:pPr>
            <a:r>
              <a:rPr lang="en-US" sz="2800">
                <a:solidFill>
                  <a:schemeClr val="hlink"/>
                </a:solidFill>
              </a:rPr>
              <a:t>FULL ROTARY HANDPIECES</a:t>
            </a:r>
          </a:p>
        </p:txBody>
      </p:sp>
      <p:pic>
        <p:nvPicPr>
          <p:cNvPr id="155651" name="Picture 2" descr="200HQuantecETMMotor">
            <a:extLst>
              <a:ext uri="{FF2B5EF4-FFF2-40B4-BE49-F238E27FC236}">
                <a16:creationId xmlns:a16="http://schemas.microsoft.com/office/drawing/2014/main" xmlns="" id="{24F2792B-B05B-5C61-830C-AF195AEC899F}"/>
              </a:ext>
            </a:extLst>
          </p:cNvPr>
          <p:cNvPicPr>
            <a:picLocks noGrp="1" noChangeAspect="1" noChangeArrowheads="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6781800" y="1447800"/>
            <a:ext cx="3886200" cy="2565400"/>
          </a:xfrm>
          <a:noFill/>
        </p:spPr>
      </p:pic>
      <p:sp>
        <p:nvSpPr>
          <p:cNvPr id="155652" name="Text Box 3">
            <a:extLst>
              <a:ext uri="{FF2B5EF4-FFF2-40B4-BE49-F238E27FC236}">
                <a16:creationId xmlns:a16="http://schemas.microsoft.com/office/drawing/2014/main" xmlns="" id="{0FC807C8-5095-74FC-CA97-B30649FE8B87}"/>
              </a:ext>
            </a:extLst>
          </p:cNvPr>
          <p:cNvSpPr txBox="1">
            <a:spLocks noChangeArrowheads="1"/>
          </p:cNvSpPr>
          <p:nvPr/>
        </p:nvSpPr>
        <p:spPr bwMode="auto">
          <a:xfrm>
            <a:off x="1905000" y="954089"/>
            <a:ext cx="4800600" cy="5816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t>Quantec-ETM Electric Torque-Control Motor</a:t>
            </a:r>
            <a:endParaRPr lang="en-US" altLang="en-US" sz="2400"/>
          </a:p>
          <a:p>
            <a:pPr eaLnBrk="1" hangingPunct="1">
              <a:spcBef>
                <a:spcPct val="50000"/>
              </a:spcBef>
              <a:buFontTx/>
              <a:buChar char="•"/>
            </a:pPr>
            <a:r>
              <a:rPr lang="en-US" altLang="en-US" sz="2400"/>
              <a:t>an auto-reverse function that initiates when reaching a predetermined level of resistance</a:t>
            </a:r>
          </a:p>
          <a:p>
            <a:pPr eaLnBrk="1" hangingPunct="1">
              <a:spcBef>
                <a:spcPct val="50000"/>
              </a:spcBef>
              <a:buFontTx/>
              <a:buChar char="•"/>
            </a:pPr>
            <a:r>
              <a:rPr lang="en-US" altLang="en-US" sz="2400"/>
              <a:t>There are five settings plus one that inactivates the feature. </a:t>
            </a:r>
          </a:p>
          <a:p>
            <a:pPr eaLnBrk="1" hangingPunct="1">
              <a:spcBef>
                <a:spcPct val="50000"/>
              </a:spcBef>
              <a:buFontTx/>
              <a:buChar char="•"/>
            </a:pPr>
            <a:r>
              <a:rPr lang="en-US" altLang="en-US" sz="2400"/>
              <a:t>has a 110-20,000 rpm speed range </a:t>
            </a:r>
          </a:p>
          <a:p>
            <a:pPr eaLnBrk="1" hangingPunct="1">
              <a:spcBef>
                <a:spcPct val="50000"/>
              </a:spcBef>
              <a:buFontTx/>
              <a:buChar char="•"/>
            </a:pPr>
            <a:r>
              <a:rPr lang="en-US" altLang="en-US" sz="2400"/>
              <a:t>is designed for use with an 1:1 or 18:1 reduction contra-angle. </a:t>
            </a:r>
          </a:p>
          <a:p>
            <a:pPr eaLnBrk="1" hangingPunct="1">
              <a:spcBef>
                <a:spcPct val="50000"/>
              </a:spcBef>
              <a:buFontTx/>
              <a:buChar char="•"/>
            </a:pPr>
            <a:r>
              <a:rPr lang="en-US" altLang="en-US" sz="2400"/>
              <a:t>The unit is compatible Quantec or K3 Files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2" name="Rectangle 4">
            <a:extLst>
              <a:ext uri="{FF2B5EF4-FFF2-40B4-BE49-F238E27FC236}">
                <a16:creationId xmlns:a16="http://schemas.microsoft.com/office/drawing/2014/main" xmlns="" id="{DA0260B2-7D74-7D41-C861-7D23D3215230}"/>
              </a:ext>
            </a:extLst>
          </p:cNvPr>
          <p:cNvSpPr>
            <a:spLocks noGrp="1" noChangeArrowheads="1"/>
          </p:cNvSpPr>
          <p:nvPr>
            <p:ph type="title"/>
          </p:nvPr>
        </p:nvSpPr>
        <p:spPr>
          <a:xfrm>
            <a:off x="1981200" y="0"/>
            <a:ext cx="8229600" cy="1143000"/>
          </a:xfrm>
        </p:spPr>
        <p:txBody>
          <a:bodyPr/>
          <a:lstStyle/>
          <a:p>
            <a:pPr>
              <a:defRPr/>
            </a:pPr>
            <a:r>
              <a:rPr lang="en-US" sz="2800">
                <a:solidFill>
                  <a:schemeClr val="hlink"/>
                </a:solidFill>
              </a:rPr>
              <a:t>FULL ROTARY HANDPIECES</a:t>
            </a:r>
          </a:p>
        </p:txBody>
      </p:sp>
      <p:pic>
        <p:nvPicPr>
          <p:cNvPr id="156675" name="Picture 2" descr="AEU-17BTT">
            <a:extLst>
              <a:ext uri="{FF2B5EF4-FFF2-40B4-BE49-F238E27FC236}">
                <a16:creationId xmlns:a16="http://schemas.microsoft.com/office/drawing/2014/main" xmlns="" id="{D936F72A-AD51-EC06-CC86-3A198ACA4912}"/>
              </a:ext>
            </a:extLst>
          </p:cNvPr>
          <p:cNvPicPr>
            <a:picLocks noGrp="1" noChangeAspect="1" noChangeArrowheads="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6718300" y="1828801"/>
            <a:ext cx="3949700" cy="3711575"/>
          </a:xfrm>
          <a:noFill/>
        </p:spPr>
      </p:pic>
      <p:sp>
        <p:nvSpPr>
          <p:cNvPr id="156676" name="Text Box 3">
            <a:extLst>
              <a:ext uri="{FF2B5EF4-FFF2-40B4-BE49-F238E27FC236}">
                <a16:creationId xmlns:a16="http://schemas.microsoft.com/office/drawing/2014/main" xmlns="" id="{9CC2FEB0-DE69-5DAA-CB67-5CF1E4F67517}"/>
              </a:ext>
            </a:extLst>
          </p:cNvPr>
          <p:cNvSpPr txBox="1">
            <a:spLocks noChangeArrowheads="1"/>
          </p:cNvSpPr>
          <p:nvPr/>
        </p:nvSpPr>
        <p:spPr bwMode="auto">
          <a:xfrm>
            <a:off x="2209800" y="1608139"/>
            <a:ext cx="3581400" cy="507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t>Aseptico Electric Motor</a:t>
            </a:r>
            <a:r>
              <a:rPr lang="en-US" altLang="en-US" sz="2400"/>
              <a:t> </a:t>
            </a:r>
          </a:p>
          <a:p>
            <a:pPr eaLnBrk="1" hangingPunct="1">
              <a:spcBef>
                <a:spcPct val="50000"/>
              </a:spcBef>
              <a:buFontTx/>
              <a:buChar char="-"/>
            </a:pPr>
            <a:r>
              <a:rPr lang="en-US" altLang="en-US" sz="2400"/>
              <a:t>Digital, slow-speed, high-torque electric motor for endodontic canal preparation. </a:t>
            </a:r>
          </a:p>
          <a:p>
            <a:pPr eaLnBrk="1" hangingPunct="1">
              <a:spcBef>
                <a:spcPct val="50000"/>
              </a:spcBef>
              <a:buFontTx/>
              <a:buChar char="-"/>
            </a:pPr>
            <a:r>
              <a:rPr lang="en-US" altLang="en-US" sz="2400"/>
              <a:t>Features autoclavable brushless motor/cable assembly </a:t>
            </a:r>
          </a:p>
          <a:p>
            <a:pPr eaLnBrk="1" hangingPunct="1">
              <a:spcBef>
                <a:spcPct val="50000"/>
              </a:spcBef>
              <a:buFontTx/>
              <a:buChar char="-"/>
            </a:pPr>
            <a:r>
              <a:rPr lang="en-US" altLang="en-US" sz="2400"/>
              <a:t>digital RPM readout</a:t>
            </a:r>
            <a:br>
              <a:rPr lang="en-US" altLang="en-US" sz="2400"/>
            </a:br>
            <a:r>
              <a:rPr lang="en-US" altLang="en-US" sz="2400"/>
              <a:t/>
            </a:r>
            <a:br>
              <a:rPr lang="en-US" altLang="en-US" sz="2400"/>
            </a:br>
            <a:endParaRPr lang="en-US" altLang="en-US" sz="24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BB20B0-7DDE-976B-B999-B51B30501D20}"/>
              </a:ext>
            </a:extLst>
          </p:cNvPr>
          <p:cNvSpPr>
            <a:spLocks noGrp="1"/>
          </p:cNvSpPr>
          <p:nvPr>
            <p:ph type="title"/>
          </p:nvPr>
        </p:nvSpPr>
        <p:spPr/>
        <p:txBody>
          <a:bodyPr/>
          <a:lstStyle/>
          <a:p>
            <a:pPr>
              <a:defRPr/>
            </a:pPr>
            <a:endParaRPr lang="en-US"/>
          </a:p>
        </p:txBody>
      </p:sp>
      <p:pic>
        <p:nvPicPr>
          <p:cNvPr id="157699" name="Picture 2">
            <a:extLst>
              <a:ext uri="{FF2B5EF4-FFF2-40B4-BE49-F238E27FC236}">
                <a16:creationId xmlns:a16="http://schemas.microsoft.com/office/drawing/2014/main" xmlns="" id="{E7FFA9BE-8B22-D686-6C0E-92C496E0625A}"/>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685800"/>
            <a:ext cx="6946900" cy="6172200"/>
          </a:xfrm>
          <a:prstGeom prst="rect">
            <a:avLst/>
          </a:prstGeom>
          <a:gradFill rotWithShape="0">
            <a:gsLst>
              <a:gs pos="0">
                <a:srgbClr val="FFFFFF"/>
              </a:gs>
              <a:gs pos="42000">
                <a:srgbClr val="636363"/>
              </a:gs>
              <a:gs pos="75999">
                <a:srgbClr val="1F1F1F"/>
              </a:gs>
              <a:gs pos="100000">
                <a:srgbClr val="1F1F1F"/>
              </a:gs>
            </a:gsLst>
            <a:lin ang="5400000"/>
          </a:gradFill>
          <a:ln>
            <a:noFill/>
          </a:ln>
          <a:extLs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916" name="Rectangle 4">
            <a:extLst>
              <a:ext uri="{FF2B5EF4-FFF2-40B4-BE49-F238E27FC236}">
                <a16:creationId xmlns:a16="http://schemas.microsoft.com/office/drawing/2014/main" xmlns="" id="{81055122-DD17-B581-6F5E-28C6CE502EE0}"/>
              </a:ext>
            </a:extLst>
          </p:cNvPr>
          <p:cNvSpPr>
            <a:spLocks noGrp="1" noChangeArrowheads="1"/>
          </p:cNvSpPr>
          <p:nvPr>
            <p:ph type="title"/>
          </p:nvPr>
        </p:nvSpPr>
        <p:spPr>
          <a:xfrm>
            <a:off x="1981200" y="152400"/>
            <a:ext cx="8229600" cy="1143000"/>
          </a:xfrm>
        </p:spPr>
        <p:txBody>
          <a:bodyPr/>
          <a:lstStyle/>
          <a:p>
            <a:pPr>
              <a:defRPr/>
            </a:pPr>
            <a:r>
              <a:rPr lang="en-US" sz="2800">
                <a:solidFill>
                  <a:schemeClr val="hlink"/>
                </a:solidFill>
              </a:rPr>
              <a:t>FULL ROTARY HANDPIECES</a:t>
            </a:r>
          </a:p>
        </p:txBody>
      </p:sp>
      <p:pic>
        <p:nvPicPr>
          <p:cNvPr id="158723" name="Picture 2" descr="TRIAUTO3">
            <a:extLst>
              <a:ext uri="{FF2B5EF4-FFF2-40B4-BE49-F238E27FC236}">
                <a16:creationId xmlns:a16="http://schemas.microsoft.com/office/drawing/2014/main" xmlns="" id="{256B115B-A772-266C-25F4-537FECCF5CB8}"/>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xmlns="" val="0"/>
              </a:ext>
            </a:extLst>
          </a:blip>
          <a:srcRect/>
          <a:stretch>
            <a:fillRect/>
          </a:stretch>
        </p:blipFill>
        <p:spPr>
          <a:xfrm>
            <a:off x="1524001" y="1447801"/>
            <a:ext cx="3552825" cy="5186363"/>
          </a:xfrm>
          <a:noFill/>
        </p:spPr>
      </p:pic>
      <p:sp>
        <p:nvSpPr>
          <p:cNvPr id="158724" name="Text Box 3">
            <a:extLst>
              <a:ext uri="{FF2B5EF4-FFF2-40B4-BE49-F238E27FC236}">
                <a16:creationId xmlns:a16="http://schemas.microsoft.com/office/drawing/2014/main" xmlns="" id="{0ACD9B21-0A20-C38D-4CB7-FD2B4DCFABD1}"/>
              </a:ext>
            </a:extLst>
          </p:cNvPr>
          <p:cNvSpPr txBox="1">
            <a:spLocks noChangeArrowheads="1"/>
          </p:cNvSpPr>
          <p:nvPr/>
        </p:nvSpPr>
        <p:spPr bwMode="auto">
          <a:xfrm>
            <a:off x="6400800" y="1828800"/>
            <a:ext cx="3733800"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t>Tri-Auto ZX Hand Piece</a:t>
            </a:r>
            <a:r>
              <a:rPr lang="en-US" altLang="en-US" sz="2400"/>
              <a:t> </a:t>
            </a:r>
          </a:p>
          <a:p>
            <a:pPr eaLnBrk="1" hangingPunct="1">
              <a:spcBef>
                <a:spcPct val="50000"/>
              </a:spcBef>
            </a:pPr>
            <a:r>
              <a:rPr lang="en-US" altLang="en-US" sz="2400"/>
              <a:t>Combined with the technology and accuracy of the Root ZX Apex Locator, this hand piece has the capability and convenience to electronically monitor the root canal before, during and after instrumentation.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a:t>
            </a:r>
            <a:endParaRPr lang="en-US" dirty="0"/>
          </a:p>
        </p:txBody>
      </p:sp>
      <p:sp>
        <p:nvSpPr>
          <p:cNvPr id="4" name="Rectangle 3"/>
          <p:cNvSpPr/>
          <p:nvPr/>
        </p:nvSpPr>
        <p:spPr>
          <a:xfrm>
            <a:off x="744583" y="1841863"/>
            <a:ext cx="11447417" cy="4801314"/>
          </a:xfrm>
          <a:prstGeom prst="rect">
            <a:avLst/>
          </a:prstGeom>
        </p:spPr>
        <p:txBody>
          <a:bodyPr wrap="square">
            <a:spAutoFit/>
          </a:bodyPr>
          <a:lstStyle/>
          <a:p>
            <a:r>
              <a:rPr lang="en-US" dirty="0" smtClean="0"/>
              <a:t>Standardization of Instruments given by Ingle and Levine </a:t>
            </a:r>
          </a:p>
          <a:p>
            <a:r>
              <a:rPr lang="en-US" dirty="0" smtClean="0"/>
              <a:t>Classification of Endodontic Instruments </a:t>
            </a:r>
          </a:p>
          <a:p>
            <a:r>
              <a:rPr lang="en-US" dirty="0" smtClean="0"/>
              <a:t>Group I Hand-operated Instruments </a:t>
            </a:r>
          </a:p>
          <a:p>
            <a:r>
              <a:rPr lang="en-US" dirty="0" smtClean="0"/>
              <a:t>Files </a:t>
            </a:r>
          </a:p>
          <a:p>
            <a:r>
              <a:rPr lang="en-US" dirty="0" smtClean="0"/>
              <a:t>Group II Low Speed Instruments with Latch-Type Design </a:t>
            </a:r>
          </a:p>
          <a:p>
            <a:r>
              <a:rPr lang="en-US" dirty="0" smtClean="0"/>
              <a:t>Group III Engine-Driven Instruments </a:t>
            </a:r>
          </a:p>
          <a:p>
            <a:r>
              <a:rPr lang="en-US" dirty="0" smtClean="0"/>
              <a:t>Generations of </a:t>
            </a:r>
            <a:r>
              <a:rPr lang="en-US" dirty="0" err="1" smtClean="0"/>
              <a:t>NiTi</a:t>
            </a:r>
            <a:r>
              <a:rPr lang="en-US" dirty="0" smtClean="0"/>
              <a:t> Rotary Files </a:t>
            </a:r>
          </a:p>
          <a:p>
            <a:r>
              <a:rPr lang="en-US" dirty="0" smtClean="0"/>
              <a:t>First Generation </a:t>
            </a:r>
            <a:r>
              <a:rPr lang="en-US" dirty="0" err="1" smtClean="0"/>
              <a:t>NiTi</a:t>
            </a:r>
            <a:r>
              <a:rPr lang="en-US" dirty="0" smtClean="0"/>
              <a:t> Rotary Files </a:t>
            </a:r>
          </a:p>
          <a:p>
            <a:r>
              <a:rPr lang="en-US" dirty="0" smtClean="0"/>
              <a:t>Second Generation </a:t>
            </a:r>
          </a:p>
          <a:p>
            <a:r>
              <a:rPr lang="en-US" dirty="0" smtClean="0"/>
              <a:t>Third Generation Files </a:t>
            </a:r>
          </a:p>
          <a:p>
            <a:r>
              <a:rPr lang="en-US" dirty="0" smtClean="0"/>
              <a:t>Fourth Generation Reciprocating Instruments </a:t>
            </a:r>
          </a:p>
          <a:p>
            <a:r>
              <a:rPr lang="en-US" dirty="0" smtClean="0"/>
              <a:t>Fifth Generation Instruments </a:t>
            </a:r>
          </a:p>
          <a:p>
            <a:r>
              <a:rPr lang="en-US" dirty="0" smtClean="0"/>
              <a:t>Scout Race Files</a:t>
            </a:r>
          </a:p>
          <a:p>
            <a:r>
              <a:rPr lang="en-US" dirty="0" smtClean="0"/>
              <a:t>Group IV Sonics and </a:t>
            </a:r>
            <a:r>
              <a:rPr lang="en-US" dirty="0" err="1" smtClean="0"/>
              <a:t>Ultrasonics</a:t>
            </a:r>
            <a:r>
              <a:rPr lang="en-US" dirty="0" smtClean="0"/>
              <a:t> in </a:t>
            </a:r>
            <a:r>
              <a:rPr lang="en-US" dirty="0" err="1" smtClean="0"/>
              <a:t>Endodontics</a:t>
            </a:r>
            <a:endParaRPr lang="en-US" dirty="0" smtClean="0"/>
          </a:p>
          <a:p>
            <a:r>
              <a:rPr lang="en-US" dirty="0" smtClean="0"/>
              <a:t>Sonic </a:t>
            </a:r>
            <a:r>
              <a:rPr lang="en-US" dirty="0" err="1" smtClean="0"/>
              <a:t>Handpiece</a:t>
            </a:r>
            <a:r>
              <a:rPr lang="en-US" dirty="0" smtClean="0"/>
              <a:t> </a:t>
            </a:r>
          </a:p>
          <a:p>
            <a:r>
              <a:rPr lang="en-US" dirty="0" smtClean="0"/>
              <a:t>Instrument Deformation and Breakage</a:t>
            </a:r>
          </a:p>
          <a:p>
            <a:r>
              <a:rPr lang="en-US" dirty="0" smtClean="0"/>
              <a:t>Instruments Used for Filling Root Canals</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a:extLst>
              <a:ext uri="{FF2B5EF4-FFF2-40B4-BE49-F238E27FC236}">
                <a16:creationId xmlns:a16="http://schemas.microsoft.com/office/drawing/2014/main" xmlns="" id="{1BC3B90C-0EDA-3D1D-233E-54FE545E8324}"/>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00576" y="0"/>
            <a:ext cx="60674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1">
            <a:extLst>
              <a:ext uri="{FF2B5EF4-FFF2-40B4-BE49-F238E27FC236}">
                <a16:creationId xmlns:a16="http://schemas.microsoft.com/office/drawing/2014/main" xmlns="" id="{6771C815-C081-8BB9-186B-4C43A3BC4409}"/>
              </a:ext>
            </a:extLst>
          </p:cNvPr>
          <p:cNvSpPr txBox="1">
            <a:spLocks/>
          </p:cNvSpPr>
          <p:nvPr/>
        </p:nvSpPr>
        <p:spPr>
          <a:xfrm>
            <a:off x="1752600" y="533401"/>
            <a:ext cx="2590800" cy="652463"/>
          </a:xfrm>
          <a:prstGeom prst="rect">
            <a:avLst/>
          </a:prstGeom>
        </p:spPr>
        <p:txBody>
          <a:bodyPr/>
          <a:lstStyle/>
          <a:p>
            <a:pPr marL="365125" indent="-255588" eaLnBrk="0" hangingPunct="0">
              <a:spcBef>
                <a:spcPts val="400"/>
              </a:spcBef>
              <a:buClr>
                <a:schemeClr val="accent1"/>
              </a:buClr>
              <a:buSzPct val="68000"/>
              <a:buFont typeface="Wingdings 3" pitchFamily="18" charset="2"/>
              <a:buChar char=""/>
              <a:defRPr/>
            </a:pPr>
            <a:r>
              <a:rPr lang="en-GB" sz="2700" dirty="0"/>
              <a:t>Endo pal</a:t>
            </a:r>
            <a:endParaRPr lang="en-US" sz="2700" dirty="0"/>
          </a:p>
        </p:txBody>
      </p:sp>
      <p:pic>
        <p:nvPicPr>
          <p:cNvPr id="159748" name="Picture 2">
            <a:extLst>
              <a:ext uri="{FF2B5EF4-FFF2-40B4-BE49-F238E27FC236}">
                <a16:creationId xmlns:a16="http://schemas.microsoft.com/office/drawing/2014/main" xmlns="" id="{254AF644-8F94-D9F8-8476-0EF6B2942A00}"/>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24000" y="1447801"/>
            <a:ext cx="2876550" cy="513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ontent Placeholder 1">
            <a:extLst>
              <a:ext uri="{FF2B5EF4-FFF2-40B4-BE49-F238E27FC236}">
                <a16:creationId xmlns:a16="http://schemas.microsoft.com/office/drawing/2014/main" xmlns="" id="{10F0D491-5D9A-1700-D9C8-0B597455A898}"/>
              </a:ext>
            </a:extLst>
          </p:cNvPr>
          <p:cNvSpPr txBox="1">
            <a:spLocks/>
          </p:cNvSpPr>
          <p:nvPr/>
        </p:nvSpPr>
        <p:spPr>
          <a:xfrm>
            <a:off x="4800600" y="609601"/>
            <a:ext cx="5867400" cy="652463"/>
          </a:xfrm>
          <a:prstGeom prst="rect">
            <a:avLst/>
          </a:prstGeom>
        </p:spPr>
        <p:txBody>
          <a:bodyPr/>
          <a:lstStyle/>
          <a:p>
            <a:pPr marL="365125" indent="-255588" eaLnBrk="0" hangingPunct="0">
              <a:spcBef>
                <a:spcPts val="400"/>
              </a:spcBef>
              <a:buClr>
                <a:schemeClr val="accent1"/>
              </a:buClr>
              <a:buSzPct val="68000"/>
              <a:buFont typeface="Arial" pitchFamily="34" charset="0"/>
              <a:buChar char="•"/>
              <a:defRPr/>
            </a:pPr>
            <a:r>
              <a:rPr lang="en-GB" sz="2700" dirty="0">
                <a:solidFill>
                  <a:srgbClr val="FF0000"/>
                </a:solidFill>
              </a:rPr>
              <a:t>Endo Mate cordless hand piece</a:t>
            </a:r>
            <a:endParaRPr lang="en-US" sz="2700" dirty="0">
              <a:solidFill>
                <a:srgbClr val="FF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xmlns="" id="{2394737A-2E3E-1840-577F-E8262C4F3865}"/>
              </a:ext>
            </a:extLst>
          </p:cNvPr>
          <p:cNvSpPr>
            <a:spLocks noGrp="1"/>
          </p:cNvSpPr>
          <p:nvPr>
            <p:ph type="title"/>
          </p:nvPr>
        </p:nvSpPr>
        <p:spPr/>
        <p:txBody>
          <a:bodyPr/>
          <a:lstStyle/>
          <a:p>
            <a:pPr>
              <a:defRPr/>
            </a:pPr>
            <a:r>
              <a:rPr lang="en-US" sz="3200" dirty="0">
                <a:latin typeface="Algerian" pitchFamily="82" charset="0"/>
              </a:rPr>
              <a:t>                       TAKE HOME MESSAGE</a:t>
            </a:r>
            <a:endParaRPr lang="en-US" sz="3200" b="1" dirty="0">
              <a:solidFill>
                <a:schemeClr val="accent2">
                  <a:lumMod val="60000"/>
                  <a:lumOff val="40000"/>
                </a:schemeClr>
              </a:solidFill>
              <a:latin typeface="Lucida Calligraphy" pitchFamily="66" charset="0"/>
            </a:endParaRPr>
          </a:p>
        </p:txBody>
      </p:sp>
      <p:sp>
        <p:nvSpPr>
          <p:cNvPr id="62467" name="Content Placeholder 2">
            <a:extLst>
              <a:ext uri="{FF2B5EF4-FFF2-40B4-BE49-F238E27FC236}">
                <a16:creationId xmlns:a16="http://schemas.microsoft.com/office/drawing/2014/main" xmlns="" id="{B53B1C5F-668C-0A80-9BBF-5F4DAD104685}"/>
              </a:ext>
            </a:extLst>
          </p:cNvPr>
          <p:cNvSpPr>
            <a:spLocks noGrp="1" noChangeArrowheads="1"/>
          </p:cNvSpPr>
          <p:nvPr>
            <p:ph idx="1"/>
          </p:nvPr>
        </p:nvSpPr>
        <p:spPr/>
        <p:txBody>
          <a:bodyPr>
            <a:normAutofit/>
          </a:bodyPr>
          <a:lstStyle/>
          <a:p>
            <a:pPr algn="ctr">
              <a:lnSpc>
                <a:spcPct val="150000"/>
              </a:lnSpc>
              <a:buFontTx/>
              <a:buNone/>
            </a:pPr>
            <a:r>
              <a:rPr lang="en-US" altLang="en-US" sz="3600" dirty="0"/>
              <a:t>    </a:t>
            </a:r>
            <a:r>
              <a:rPr lang="en-US" sz="2400" b="0" i="0" dirty="0">
                <a:solidFill>
                  <a:srgbClr val="3B3835"/>
                </a:solidFill>
                <a:effectLst/>
                <a:latin typeface="Source Sans Pro" panose="020B0503030403020204" pitchFamily="34" charset="0"/>
              </a:rPr>
              <a:t>From a biological perspective, root canal treatment is directed toward the elimination of micro-organisms from the root canal system and the prevention of reinfection. </a:t>
            </a:r>
            <a:endParaRPr lang="en-US" sz="2400" dirty="0">
              <a:solidFill>
                <a:srgbClr val="3B3835"/>
              </a:solidFill>
              <a:latin typeface="Source Sans Pro" panose="020B0503030403020204" pitchFamily="34" charset="0"/>
            </a:endParaRPr>
          </a:p>
          <a:p>
            <a:pPr algn="ctr">
              <a:lnSpc>
                <a:spcPct val="150000"/>
              </a:lnSpc>
              <a:buFontTx/>
              <a:buNone/>
            </a:pPr>
            <a:r>
              <a:rPr lang="en-US" sz="2400" b="0" i="0" dirty="0">
                <a:solidFill>
                  <a:srgbClr val="3B3835"/>
                </a:solidFill>
                <a:effectLst/>
                <a:latin typeface="Source Sans Pro" panose="020B0503030403020204" pitchFamily="34" charset="0"/>
              </a:rPr>
              <a:t>Technological advances in the form of rotary </a:t>
            </a:r>
            <a:r>
              <a:rPr lang="en-US" sz="2400" b="0" i="0" dirty="0" err="1">
                <a:solidFill>
                  <a:srgbClr val="3B3835"/>
                </a:solidFill>
                <a:effectLst/>
                <a:latin typeface="Source Sans Pro" panose="020B0503030403020204" pitchFamily="34" charset="0"/>
              </a:rPr>
              <a:t>NiTi</a:t>
            </a:r>
            <a:r>
              <a:rPr lang="en-US" sz="2400" b="0" i="0" dirty="0">
                <a:solidFill>
                  <a:srgbClr val="3B3835"/>
                </a:solidFill>
                <a:effectLst/>
                <a:latin typeface="Source Sans Pro" panose="020B0503030403020204" pitchFamily="34" charset="0"/>
              </a:rPr>
              <a:t> instruments have led to dramatic improvements in the ability to shape root canals with potentially fewer procedural complications.</a:t>
            </a:r>
            <a:endParaRPr lang="en-US" altLang="en-US" sz="3600" b="1" dirty="0">
              <a:solidFill>
                <a:srgbClr val="A2412E"/>
              </a:solidFill>
            </a:endParaRPr>
          </a:p>
        </p:txBody>
      </p:sp>
      <p:pic>
        <p:nvPicPr>
          <p:cNvPr id="62468" name="Picture 4" descr="C:\Users\singh\Desktop\my folder 1\my seminars\3rd year seminars\smear layer\0507_Ruddle_Figure9b.jpg">
            <a:extLst>
              <a:ext uri="{FF2B5EF4-FFF2-40B4-BE49-F238E27FC236}">
                <a16:creationId xmlns:a16="http://schemas.microsoft.com/office/drawing/2014/main" xmlns="" id="{1534D1AD-E362-187B-9336-4EDA9551D160}"/>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52600" y="228601"/>
            <a:ext cx="914400" cy="88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xmlns="" id="{F8BB414F-A9FB-C0BD-6E84-FEC2B2ED4589}"/>
              </a:ext>
            </a:extLst>
          </p:cNvPr>
          <p:cNvSpPr>
            <a:spLocks noGrp="1" noChangeArrowheads="1"/>
          </p:cNvSpPr>
          <p:nvPr>
            <p:ph type="title"/>
          </p:nvPr>
        </p:nvSpPr>
        <p:spPr/>
        <p:txBody>
          <a:bodyPr/>
          <a:lstStyle/>
          <a:p>
            <a:pPr algn="ctr"/>
            <a:r>
              <a:rPr lang="en-IN" altLang="en-US"/>
              <a:t>QUESTIONS</a:t>
            </a:r>
          </a:p>
        </p:txBody>
      </p:sp>
      <p:sp>
        <p:nvSpPr>
          <p:cNvPr id="63491" name="Content Placeholder 2">
            <a:extLst>
              <a:ext uri="{FF2B5EF4-FFF2-40B4-BE49-F238E27FC236}">
                <a16:creationId xmlns:a16="http://schemas.microsoft.com/office/drawing/2014/main" xmlns="" id="{06CDC407-BDA0-4353-3EF6-2DEA01F87C4A}"/>
              </a:ext>
            </a:extLst>
          </p:cNvPr>
          <p:cNvSpPr>
            <a:spLocks noGrp="1" noChangeArrowheads="1"/>
          </p:cNvSpPr>
          <p:nvPr>
            <p:ph idx="1"/>
          </p:nvPr>
        </p:nvSpPr>
        <p:spPr/>
        <p:txBody>
          <a:bodyPr/>
          <a:lstStyle/>
          <a:p>
            <a:r>
              <a:rPr lang="en-IN" altLang="en-US" dirty="0"/>
              <a:t> What are </a:t>
            </a:r>
            <a:r>
              <a:rPr lang="en-IN" altLang="en-US" dirty="0" err="1"/>
              <a:t>flexo</a:t>
            </a:r>
            <a:r>
              <a:rPr lang="en-IN" altLang="en-US" dirty="0"/>
              <a:t> gates?</a:t>
            </a:r>
          </a:p>
          <a:p>
            <a:r>
              <a:rPr lang="en-IN" altLang="en-US" dirty="0"/>
              <a:t>What are nickel </a:t>
            </a:r>
            <a:r>
              <a:rPr lang="en-IN" altLang="en-US"/>
              <a:t>titanium alloys?</a:t>
            </a:r>
            <a:endParaRPr lang="en-IN" altLang="en-US" dirty="0"/>
          </a:p>
          <a:p>
            <a:endParaRPr lang="en-IN" altLang="en-US" dirty="0"/>
          </a:p>
          <a:p>
            <a:endParaRPr lang="en-IN" altLang="en-US" dirty="0"/>
          </a:p>
          <a:p>
            <a:endParaRPr lang="en-IN" alt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a:extLst>
              <a:ext uri="{FF2B5EF4-FFF2-40B4-BE49-F238E27FC236}">
                <a16:creationId xmlns:a16="http://schemas.microsoft.com/office/drawing/2014/main" xmlns="" id="{E92ADA08-69C9-58EE-50DB-5DA29E16BC22}"/>
              </a:ext>
            </a:extLst>
          </p:cNvPr>
          <p:cNvSpPr>
            <a:spLocks noGrp="1" noChangeArrowheads="1"/>
          </p:cNvSpPr>
          <p:nvPr>
            <p:ph type="title"/>
          </p:nvPr>
        </p:nvSpPr>
        <p:spPr>
          <a:xfrm>
            <a:off x="1981200" y="457200"/>
            <a:ext cx="8229600" cy="768350"/>
          </a:xfrm>
        </p:spPr>
        <p:txBody>
          <a:bodyPr/>
          <a:lstStyle/>
          <a:p>
            <a:pPr eaLnBrk="1" hangingPunct="1">
              <a:defRPr/>
            </a:pPr>
            <a:r>
              <a:rPr lang="en-US" sz="2800" dirty="0">
                <a:latin typeface="Times New Roman" pitchFamily="18" charset="0"/>
              </a:rPr>
              <a:t>REFERENCES</a:t>
            </a:r>
          </a:p>
        </p:txBody>
      </p:sp>
      <p:sp>
        <p:nvSpPr>
          <p:cNvPr id="286723" name="Rectangle 3">
            <a:extLst>
              <a:ext uri="{FF2B5EF4-FFF2-40B4-BE49-F238E27FC236}">
                <a16:creationId xmlns:a16="http://schemas.microsoft.com/office/drawing/2014/main" xmlns="" id="{FB2FD848-C907-AC3E-05BC-915CCC644CB2}"/>
              </a:ext>
            </a:extLst>
          </p:cNvPr>
          <p:cNvSpPr>
            <a:spLocks noGrp="1" noChangeArrowheads="1"/>
          </p:cNvSpPr>
          <p:nvPr>
            <p:ph type="body" idx="1"/>
          </p:nvPr>
        </p:nvSpPr>
        <p:spPr/>
        <p:txBody>
          <a:bodyPr/>
          <a:lstStyle/>
          <a:p>
            <a:pPr marL="273050" indent="-273050">
              <a:spcBef>
                <a:spcPts val="600"/>
              </a:spcBef>
              <a:buSzPct val="70000"/>
              <a:buFont typeface="Wingdings" panose="05000000000000000000" pitchFamily="2" charset="2"/>
              <a:buChar char=""/>
            </a:pPr>
            <a:r>
              <a:rPr lang="en-US" altLang="en-US" sz="2400"/>
              <a:t>Endodontic Practice 11</a:t>
            </a:r>
            <a:r>
              <a:rPr lang="en-US" altLang="en-US" sz="2400" baseline="30000"/>
              <a:t>th</a:t>
            </a:r>
            <a:r>
              <a:rPr lang="en-US" altLang="en-US" sz="2400"/>
              <a:t>  Edn. Grossman</a:t>
            </a:r>
          </a:p>
          <a:p>
            <a:pPr marL="273050" indent="-273050">
              <a:spcBef>
                <a:spcPts val="600"/>
              </a:spcBef>
              <a:buSzPct val="70000"/>
              <a:buFont typeface="Wingdings" panose="05000000000000000000" pitchFamily="2" charset="2"/>
              <a:buChar char=""/>
            </a:pPr>
            <a:r>
              <a:rPr lang="en-US" altLang="en-US" sz="2400"/>
              <a:t>Pathways Of The Pulp 6</a:t>
            </a:r>
            <a:r>
              <a:rPr lang="en-US" altLang="en-US" sz="2400" baseline="30000"/>
              <a:t>th</a:t>
            </a:r>
            <a:r>
              <a:rPr lang="en-US" altLang="en-US" sz="2400"/>
              <a:t>  Edn. &amp; 9</a:t>
            </a:r>
            <a:r>
              <a:rPr lang="en-US" altLang="en-US" sz="2400" baseline="30000"/>
              <a:t>th </a:t>
            </a:r>
            <a:r>
              <a:rPr lang="en-US" altLang="en-US" sz="2400"/>
              <a:t> Edn. Cohen </a:t>
            </a:r>
          </a:p>
          <a:p>
            <a:pPr marL="273050" indent="-273050">
              <a:spcBef>
                <a:spcPts val="600"/>
              </a:spcBef>
              <a:buSzPct val="70000"/>
              <a:buFont typeface="Wingdings" panose="05000000000000000000" pitchFamily="2" charset="2"/>
              <a:buChar char=""/>
            </a:pPr>
            <a:r>
              <a:rPr lang="en-GB" altLang="en-US" sz="2400"/>
              <a:t>Endodontics Vol 1 Arnaldo Castellucci </a:t>
            </a:r>
          </a:p>
          <a:p>
            <a:pPr marL="273050" indent="-273050">
              <a:spcBef>
                <a:spcPts val="600"/>
              </a:spcBef>
              <a:buSzPct val="70000"/>
              <a:buFont typeface="Wingdings" panose="05000000000000000000" pitchFamily="2" charset="2"/>
              <a:buChar char=""/>
            </a:pPr>
            <a:r>
              <a:rPr lang="en-GB" altLang="en-US" sz="2400"/>
              <a:t>Endodontics Ingle 5</a:t>
            </a:r>
            <a:r>
              <a:rPr lang="en-GB" altLang="en-US" sz="2400" baseline="30000"/>
              <a:t>th</a:t>
            </a:r>
            <a:r>
              <a:rPr lang="en-GB" altLang="en-US" sz="2400"/>
              <a:t> Edn.</a:t>
            </a:r>
            <a:endParaRPr lang="en-US" altLang="en-US" sz="2400"/>
          </a:p>
          <a:p>
            <a:pPr marL="273050" indent="-273050">
              <a:spcBef>
                <a:spcPts val="600"/>
              </a:spcBef>
              <a:buSzPct val="70000"/>
              <a:buFont typeface="Wingdings" panose="05000000000000000000" pitchFamily="2" charset="2"/>
              <a:buChar char=""/>
            </a:pPr>
            <a:r>
              <a:rPr lang="en-US" altLang="en-US" sz="2400"/>
              <a:t>Text book of Endodontology Bergenholtz Reitz</a:t>
            </a:r>
          </a:p>
          <a:p>
            <a:pPr marL="273050" indent="-273050">
              <a:spcBef>
                <a:spcPts val="600"/>
              </a:spcBef>
              <a:buSzPct val="70000"/>
              <a:buFont typeface="Wingdings" panose="05000000000000000000" pitchFamily="2" charset="2"/>
              <a:buChar char=""/>
            </a:pPr>
            <a:r>
              <a:rPr lang="en-US" altLang="en-US" sz="2400"/>
              <a:t>Endodontic Therapy Weine 5</a:t>
            </a:r>
            <a:r>
              <a:rPr lang="en-US" altLang="en-US" sz="2400" baseline="30000"/>
              <a:t>th</a:t>
            </a:r>
            <a:r>
              <a:rPr lang="en-US" altLang="en-US" sz="2400"/>
              <a:t> Edition</a:t>
            </a:r>
            <a:endParaRPr lang="en-GB" altLang="en-US" sz="2400"/>
          </a:p>
          <a:p>
            <a:pPr marL="273050" indent="-273050">
              <a:spcBef>
                <a:spcPts val="600"/>
              </a:spcBef>
              <a:buSzPct val="70000"/>
              <a:buFont typeface="Wingdings" panose="05000000000000000000" pitchFamily="2" charset="2"/>
              <a:buChar char=""/>
            </a:pPr>
            <a:r>
              <a:rPr lang="en-US" altLang="en-US" sz="2400"/>
              <a:t>Color atlas of Endodontics William Johnson</a:t>
            </a:r>
          </a:p>
          <a:p>
            <a:pPr marL="273050" indent="-273050">
              <a:spcBef>
                <a:spcPts val="600"/>
              </a:spcBef>
              <a:buSzPct val="70000"/>
              <a:buFont typeface="Wingdings" panose="05000000000000000000" pitchFamily="2" charset="2"/>
              <a:buChar char=""/>
            </a:pPr>
            <a:r>
              <a:rPr lang="en-US" altLang="en-US" sz="2400"/>
              <a:t>Principles and practice of Endodontics- Walton &amp;Torabinejad</a:t>
            </a:r>
          </a:p>
          <a:p>
            <a:pPr marL="273050" indent="-273050">
              <a:spcBef>
                <a:spcPts val="600"/>
              </a:spcBef>
              <a:buSzPct val="70000"/>
              <a:buFont typeface="Wingdings" panose="05000000000000000000" pitchFamily="2" charset="2"/>
              <a:buChar char=""/>
            </a:pPr>
            <a:r>
              <a:rPr lang="en-US" altLang="en-US" sz="2400"/>
              <a:t>Color Atlas of Microsurgery in Endodontics Syngcuk Kim</a:t>
            </a:r>
          </a:p>
          <a:p>
            <a:pPr marL="273050" indent="-273050">
              <a:spcBef>
                <a:spcPts val="600"/>
              </a:spcBef>
              <a:buSzPct val="70000"/>
              <a:buFont typeface="Wingdings" panose="05000000000000000000" pitchFamily="2" charset="2"/>
              <a:buChar char=""/>
            </a:pPr>
            <a:r>
              <a:rPr lang="en-GB" altLang="en-US" sz="2400"/>
              <a:t>Textbook of Endodontics Nisha Garg Amit Garg </a:t>
            </a:r>
            <a:endParaRPr lang="en-US" altLang="en-US" sz="24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8452756-FA03-E784-817E-523E5880B79C}"/>
              </a:ext>
            </a:extLst>
          </p:cNvPr>
          <p:cNvSpPr/>
          <p:nvPr/>
        </p:nvSpPr>
        <p:spPr>
          <a:xfrm>
            <a:off x="2676331" y="1656184"/>
            <a:ext cx="6700934" cy="2458616"/>
          </a:xfrm>
          <a:prstGeom prst="rect">
            <a:avLst/>
          </a:prstGeom>
          <a:ln/>
          <a:effectLst>
            <a:glow rad="139700">
              <a:schemeClr val="accent3">
                <a:satMod val="175000"/>
                <a:alpha val="40000"/>
              </a:schemeClr>
            </a:glow>
            <a:outerShdw blurRad="40000" dist="23000" dir="5400000" rotWithShape="0">
              <a:srgbClr val="000000">
                <a:alpha val="35000"/>
              </a:srgbClr>
            </a:outerShdw>
          </a:effectLst>
        </p:spPr>
        <p:style>
          <a:lnRef idx="1">
            <a:schemeClr val="accent3"/>
          </a:lnRef>
          <a:fillRef idx="1003">
            <a:schemeClr val="lt1"/>
          </a:fillRef>
          <a:effectRef idx="2">
            <a:schemeClr val="accent3"/>
          </a:effectRef>
          <a:fontRef idx="minor">
            <a:schemeClr val="lt1"/>
          </a:fontRef>
        </p:style>
        <p:txBody>
          <a:bodyPr anchor="ctr"/>
          <a:lstStyle/>
          <a:p>
            <a:pPr algn="ctr" eaLnBrk="1" hangingPunct="1">
              <a:defRPr/>
            </a:pPr>
            <a:r>
              <a:rPr lang="en-US" sz="3600" b="1" dirty="0">
                <a:solidFill>
                  <a:srgbClr val="090306"/>
                </a:solidFill>
                <a:latin typeface="Lucida Calligraphy" pitchFamily="66" charset="0"/>
              </a:rPr>
              <a:t>THANKYOU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xmlns="" id="{C6CA10A6-C07E-2D69-BE07-00073C5CB03C}"/>
              </a:ext>
            </a:extLst>
          </p:cNvPr>
          <p:cNvSpPr>
            <a:spLocks noGrp="1" noChangeArrowheads="1"/>
          </p:cNvSpPr>
          <p:nvPr>
            <p:ph type="title"/>
          </p:nvPr>
        </p:nvSpPr>
        <p:spPr/>
        <p:txBody>
          <a:bodyPr/>
          <a:lstStyle/>
          <a:p>
            <a:pPr eaLnBrk="1" hangingPunct="1">
              <a:defRPr/>
            </a:pPr>
            <a:r>
              <a:rPr lang="en-US" dirty="0" err="1">
                <a:latin typeface="Times New Roman" pitchFamily="18" charset="0"/>
              </a:rPr>
              <a:t>Flexogates</a:t>
            </a:r>
            <a:r>
              <a:rPr lang="en-US" dirty="0">
                <a:latin typeface="Times New Roman" pitchFamily="18" charset="0"/>
              </a:rPr>
              <a:t>/</a:t>
            </a:r>
            <a:r>
              <a:rPr lang="en-US" dirty="0" err="1">
                <a:latin typeface="Times New Roman" pitchFamily="18" charset="0"/>
              </a:rPr>
              <a:t>Handygates</a:t>
            </a:r>
            <a:r>
              <a:rPr lang="en-US" dirty="0">
                <a:latin typeface="Times New Roman" pitchFamily="18" charset="0"/>
              </a:rPr>
              <a:t>:</a:t>
            </a:r>
          </a:p>
        </p:txBody>
      </p:sp>
      <p:sp>
        <p:nvSpPr>
          <p:cNvPr id="133123" name="Rectangle 3">
            <a:extLst>
              <a:ext uri="{FF2B5EF4-FFF2-40B4-BE49-F238E27FC236}">
                <a16:creationId xmlns:a16="http://schemas.microsoft.com/office/drawing/2014/main" xmlns="" id="{ADC4DC3C-FE78-04D3-A039-F51D24FB5C45}"/>
              </a:ext>
            </a:extLst>
          </p:cNvPr>
          <p:cNvSpPr>
            <a:spLocks noGrp="1" noChangeArrowheads="1"/>
          </p:cNvSpPr>
          <p:nvPr>
            <p:ph type="body" sz="half" idx="1"/>
          </p:nvPr>
        </p:nvSpPr>
        <p:spPr>
          <a:xfrm>
            <a:off x="1981200" y="1219201"/>
            <a:ext cx="4038600" cy="4906963"/>
          </a:xfrm>
        </p:spPr>
        <p:txBody>
          <a:bodyPr/>
          <a:lstStyle/>
          <a:p>
            <a:pPr eaLnBrk="1" hangingPunct="1">
              <a:lnSpc>
                <a:spcPct val="80000"/>
              </a:lnSpc>
            </a:pPr>
            <a:endParaRPr lang="en-US" altLang="en-US" sz="2000"/>
          </a:p>
          <a:p>
            <a:pPr eaLnBrk="1" hangingPunct="1">
              <a:lnSpc>
                <a:spcPct val="80000"/>
              </a:lnSpc>
            </a:pPr>
            <a:r>
              <a:rPr lang="en-US" altLang="en-US" sz="2000"/>
              <a:t> Modification of GG Drill </a:t>
            </a:r>
          </a:p>
          <a:p>
            <a:pPr eaLnBrk="1" hangingPunct="1">
              <a:lnSpc>
                <a:spcPct val="80000"/>
              </a:lnSpc>
            </a:pPr>
            <a:endParaRPr lang="en-US" altLang="en-US" sz="2000"/>
          </a:p>
          <a:p>
            <a:pPr eaLnBrk="1" hangingPunct="1">
              <a:lnSpc>
                <a:spcPct val="80000"/>
              </a:lnSpc>
            </a:pPr>
            <a:r>
              <a:rPr lang="en-US" altLang="en-US" sz="2000"/>
              <a:t>Hand instrument designed  for apical preparation </a:t>
            </a:r>
          </a:p>
          <a:p>
            <a:pPr eaLnBrk="1" hangingPunct="1">
              <a:lnSpc>
                <a:spcPct val="80000"/>
              </a:lnSpc>
              <a:buFont typeface="Wingdings 3" panose="05040102010807070707" pitchFamily="18" charset="2"/>
              <a:buNone/>
            </a:pPr>
            <a:endParaRPr lang="en-US" altLang="en-US" sz="2000"/>
          </a:p>
          <a:p>
            <a:pPr eaLnBrk="1" hangingPunct="1">
              <a:lnSpc>
                <a:spcPct val="80000"/>
              </a:lnSpc>
            </a:pPr>
            <a:r>
              <a:rPr lang="en-US" altLang="en-US" sz="2000"/>
              <a:t>Non-cutting guiding tip and debris evacuation zone which helps to maintain root canal configuration during instrumentation</a:t>
            </a:r>
          </a:p>
          <a:p>
            <a:pPr eaLnBrk="1" hangingPunct="1">
              <a:lnSpc>
                <a:spcPct val="80000"/>
              </a:lnSpc>
            </a:pPr>
            <a:endParaRPr lang="en-US" altLang="en-US" sz="2000"/>
          </a:p>
          <a:p>
            <a:pPr eaLnBrk="1" hangingPunct="1">
              <a:lnSpc>
                <a:spcPct val="80000"/>
              </a:lnSpc>
              <a:buFont typeface="Wingdings" panose="05000000000000000000" pitchFamily="2" charset="2"/>
              <a:buNone/>
            </a:pPr>
            <a:r>
              <a:rPr lang="en-US" altLang="en-US" sz="2000"/>
              <a:t>The bending movement is well below standard specification for files leading to considerable flexibility in canals</a:t>
            </a:r>
          </a:p>
        </p:txBody>
      </p:sp>
      <p:pic>
        <p:nvPicPr>
          <p:cNvPr id="133124" name="Picture 4">
            <a:extLst>
              <a:ext uri="{FF2B5EF4-FFF2-40B4-BE49-F238E27FC236}">
                <a16:creationId xmlns:a16="http://schemas.microsoft.com/office/drawing/2014/main" xmlns="" id="{FD922DEC-C944-F18C-1136-0056CC2765D5}"/>
              </a:ext>
            </a:extLst>
          </p:cNvPr>
          <p:cNvPicPr>
            <a:picLocks noGrp="1" noChangeAspect="1" noChangeArrowheads="1"/>
          </p:cNvPicPr>
          <p:nvPr>
            <p:ph sz="half" idx="2"/>
          </p:nvPr>
        </p:nvPicPr>
        <p:blipFill>
          <a:blip r:embed="rId2">
            <a:extLst>
              <a:ext uri="{28A0092B-C50C-407E-A947-70E740481C1C}">
                <a14:useLocalDpi xmlns:a14="http://schemas.microsoft.com/office/drawing/2010/main" xmlns="" val="0"/>
              </a:ext>
            </a:extLst>
          </a:blip>
          <a:srcRect t="10103"/>
          <a:stretch>
            <a:fillRect/>
          </a:stretch>
        </p:blipFill>
        <p:spPr>
          <a:xfrm>
            <a:off x="6553200" y="1219201"/>
            <a:ext cx="3360738" cy="4068763"/>
          </a:xfrm>
          <a:noFill/>
        </p:spPr>
      </p:pic>
      <p:sp>
        <p:nvSpPr>
          <p:cNvPr id="133125" name="Rectangle 5">
            <a:extLst>
              <a:ext uri="{FF2B5EF4-FFF2-40B4-BE49-F238E27FC236}">
                <a16:creationId xmlns:a16="http://schemas.microsoft.com/office/drawing/2014/main" xmlns="" id="{45869936-4F32-7906-910C-15FEF0C9EAC8}"/>
              </a:ext>
            </a:extLst>
          </p:cNvPr>
          <p:cNvSpPr>
            <a:spLocks noChangeArrowheads="1"/>
          </p:cNvSpPr>
          <p:nvPr/>
        </p:nvSpPr>
        <p:spPr bwMode="auto">
          <a:xfrm>
            <a:off x="5715000" y="5562601"/>
            <a:ext cx="4953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a:t>FLEXOGATES </a:t>
            </a:r>
          </a:p>
          <a:p>
            <a:pPr algn="ctr" eaLnBrk="1" hangingPunct="1"/>
            <a:r>
              <a:rPr lang="en-US" altLang="en-US" sz="2400"/>
              <a:t>WITH 2MM</a:t>
            </a:r>
          </a:p>
          <a:p>
            <a:pPr algn="ctr" eaLnBrk="1" hangingPunct="1"/>
            <a:r>
              <a:rPr lang="en-US" altLang="en-US" sz="2400"/>
              <a:t> CUTTING blade</a:t>
            </a:r>
          </a:p>
        </p:txBody>
      </p:sp>
      <p:pic>
        <p:nvPicPr>
          <p:cNvPr id="6" name="Picture 2">
            <a:extLst>
              <a:ext uri="{FF2B5EF4-FFF2-40B4-BE49-F238E27FC236}">
                <a16:creationId xmlns:a16="http://schemas.microsoft.com/office/drawing/2014/main" xmlns="" id="{BF4EFEE8-0A13-BF0D-7DAB-A0E035BE7A2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400801" y="1143001"/>
            <a:ext cx="3609975" cy="551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a:extLst>
              <a:ext uri="{FF2B5EF4-FFF2-40B4-BE49-F238E27FC236}">
                <a16:creationId xmlns:a16="http://schemas.microsoft.com/office/drawing/2014/main" xmlns="" id="{BE5099B5-8816-D5E4-77BD-0F7066B3FB5B}"/>
              </a:ext>
            </a:extLst>
          </p:cNvPr>
          <p:cNvSpPr>
            <a:spLocks noGrp="1" noChangeArrowheads="1"/>
          </p:cNvSpPr>
          <p:nvPr>
            <p:ph type="body" idx="1"/>
          </p:nvPr>
        </p:nvSpPr>
        <p:spPr>
          <a:xfrm>
            <a:off x="1981200" y="228600"/>
            <a:ext cx="8382000" cy="6019800"/>
          </a:xfrm>
        </p:spPr>
        <p:txBody>
          <a:bodyPr/>
          <a:lstStyle/>
          <a:p>
            <a:pPr>
              <a:buFontTx/>
              <a:buNone/>
            </a:pPr>
            <a:endParaRPr lang="en-US" altLang="en-US"/>
          </a:p>
          <a:p>
            <a:pPr>
              <a:buFontTx/>
              <a:buNone/>
            </a:pPr>
            <a:r>
              <a:rPr lang="en-US" altLang="en-US"/>
              <a:t>LIMITATIONS OF STAINLESS STEEL</a:t>
            </a:r>
          </a:p>
          <a:p>
            <a:pPr>
              <a:buFontTx/>
              <a:buNone/>
            </a:pPr>
            <a:endParaRPr lang="en-US" altLang="en-US"/>
          </a:p>
          <a:p>
            <a:r>
              <a:rPr lang="en-US" altLang="en-US" sz="2400"/>
              <a:t>Stiffness of material</a:t>
            </a:r>
          </a:p>
          <a:p>
            <a:r>
              <a:rPr lang="en-US" altLang="en-US" sz="2400"/>
              <a:t>Distortion </a:t>
            </a:r>
          </a:p>
          <a:p>
            <a:r>
              <a:rPr lang="en-US" altLang="en-US" sz="2400"/>
              <a:t>Fracture</a:t>
            </a:r>
          </a:p>
          <a:p>
            <a:r>
              <a:rPr lang="en-US" altLang="en-US" sz="2400"/>
              <a:t>Pre curvature leads to difficulty in preparation of narrow and curved canal</a:t>
            </a:r>
          </a:p>
          <a:p>
            <a:r>
              <a:rPr lang="en-US" altLang="en-US" sz="2400"/>
              <a:t>Limits the apical enlargement to relatively small size.</a:t>
            </a:r>
          </a:p>
          <a:p>
            <a:endParaRPr lang="en-US"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xmlns="" id="{257B0FCC-040E-372E-47F0-DE5314FBF11B}"/>
              </a:ext>
            </a:extLst>
          </p:cNvPr>
          <p:cNvSpPr>
            <a:spLocks noGrp="1" noChangeArrowheads="1"/>
          </p:cNvSpPr>
          <p:nvPr>
            <p:ph type="body" sz="half" idx="1"/>
          </p:nvPr>
        </p:nvSpPr>
        <p:spPr>
          <a:xfrm>
            <a:off x="1524000" y="0"/>
            <a:ext cx="9144000" cy="6858000"/>
          </a:xfrm>
        </p:spPr>
        <p:txBody>
          <a:bodyPr/>
          <a:lstStyle/>
          <a:p>
            <a:pPr>
              <a:buFontTx/>
              <a:buNone/>
            </a:pPr>
            <a:r>
              <a:rPr lang="en-US" altLang="en-US"/>
              <a:t>              </a:t>
            </a:r>
          </a:p>
          <a:p>
            <a:pPr>
              <a:buFontTx/>
              <a:buNone/>
            </a:pPr>
            <a:r>
              <a:rPr lang="en-US" altLang="en-US"/>
              <a:t>                   NICKEL TITANIUM ALLOYS </a:t>
            </a:r>
          </a:p>
        </p:txBody>
      </p:sp>
      <p:pic>
        <p:nvPicPr>
          <p:cNvPr id="135171" name="Picture 3">
            <a:extLst>
              <a:ext uri="{FF2B5EF4-FFF2-40B4-BE49-F238E27FC236}">
                <a16:creationId xmlns:a16="http://schemas.microsoft.com/office/drawing/2014/main" xmlns="" id="{69C481EA-668B-59A0-F052-4A36870969D0}"/>
              </a:ext>
            </a:extLst>
          </p:cNvPr>
          <p:cNvPicPr>
            <a:picLocks noGrp="1" noChangeAspect="1" noChangeArrowheads="1"/>
          </p:cNvPicPr>
          <p:nvPr>
            <p:ph sz="quarter" idx="2"/>
          </p:nvPr>
        </p:nvPicPr>
        <p:blipFill>
          <a:blip r:embed="rId3">
            <a:extLst>
              <a:ext uri="{28A0092B-C50C-407E-A947-70E740481C1C}">
                <a14:useLocalDpi xmlns:a14="http://schemas.microsoft.com/office/drawing/2010/main" xmlns="" val="0"/>
              </a:ext>
            </a:extLst>
          </a:blip>
          <a:srcRect/>
          <a:stretch>
            <a:fillRect/>
          </a:stretch>
        </p:blipFill>
        <p:spPr>
          <a:xfrm>
            <a:off x="4343401" y="1143001"/>
            <a:ext cx="2036763" cy="2786063"/>
          </a:xfrm>
          <a:noFill/>
        </p:spPr>
      </p:pic>
      <p:pic>
        <p:nvPicPr>
          <p:cNvPr id="135172" name="Picture 4">
            <a:extLst>
              <a:ext uri="{FF2B5EF4-FFF2-40B4-BE49-F238E27FC236}">
                <a16:creationId xmlns:a16="http://schemas.microsoft.com/office/drawing/2014/main" xmlns="" id="{CACB9BA6-252F-2834-2169-3C8AA62D5BDE}"/>
              </a:ext>
            </a:extLst>
          </p:cNvPr>
          <p:cNvPicPr>
            <a:picLocks noGrp="1" noChangeAspect="1" noChangeArrowheads="1"/>
          </p:cNvPicPr>
          <p:nvPr>
            <p:ph sz="quarter" idx="3"/>
          </p:nvPr>
        </p:nvPicPr>
        <p:blipFill>
          <a:blip r:embed="rId4">
            <a:extLst>
              <a:ext uri="{28A0092B-C50C-407E-A947-70E740481C1C}">
                <a14:useLocalDpi xmlns:a14="http://schemas.microsoft.com/office/drawing/2010/main" xmlns="" val="0"/>
              </a:ext>
            </a:extLst>
          </a:blip>
          <a:srcRect/>
          <a:stretch>
            <a:fillRect/>
          </a:stretch>
        </p:blipFill>
        <p:spPr>
          <a:xfrm>
            <a:off x="1868489" y="3581400"/>
            <a:ext cx="1989137" cy="2667000"/>
          </a:xfrm>
          <a:noFill/>
        </p:spPr>
      </p:pic>
      <p:pic>
        <p:nvPicPr>
          <p:cNvPr id="135173" name="Picture 5">
            <a:extLst>
              <a:ext uri="{FF2B5EF4-FFF2-40B4-BE49-F238E27FC236}">
                <a16:creationId xmlns:a16="http://schemas.microsoft.com/office/drawing/2014/main" xmlns="" id="{4668BC6C-C108-7F67-5920-DFF862B200A0}"/>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153276" y="3733800"/>
            <a:ext cx="1228725" cy="2947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4" name="Rectangle 7">
            <a:extLst>
              <a:ext uri="{FF2B5EF4-FFF2-40B4-BE49-F238E27FC236}">
                <a16:creationId xmlns:a16="http://schemas.microsoft.com/office/drawing/2014/main" xmlns="" id="{045285F6-B3FA-886D-CA04-98E8DD5C99F6}"/>
              </a:ext>
            </a:extLst>
          </p:cNvPr>
          <p:cNvSpPr>
            <a:spLocks noChangeArrowheads="1"/>
          </p:cNvSpPr>
          <p:nvPr/>
        </p:nvSpPr>
        <p:spPr bwMode="auto">
          <a:xfrm>
            <a:off x="6629401" y="1704976"/>
            <a:ext cx="1876425"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NITIFLEX </a:t>
            </a:r>
            <a:r>
              <a:rPr lang="en-US" altLang="en-US"/>
              <a:t>(MAILLEFER)</a:t>
            </a:r>
          </a:p>
          <a:p>
            <a:pPr eaLnBrk="1" hangingPunct="1"/>
            <a:r>
              <a:rPr lang="en-US" altLang="en-US"/>
              <a:t>K FILES MADE OF NI-TI</a:t>
            </a:r>
          </a:p>
        </p:txBody>
      </p:sp>
      <p:sp>
        <p:nvSpPr>
          <p:cNvPr id="135175" name="Rectangle 8">
            <a:extLst>
              <a:ext uri="{FF2B5EF4-FFF2-40B4-BE49-F238E27FC236}">
                <a16:creationId xmlns:a16="http://schemas.microsoft.com/office/drawing/2014/main" xmlns="" id="{13A7AF1E-BD0E-5E65-CFE4-1A1E95B9C9BD}"/>
              </a:ext>
            </a:extLst>
          </p:cNvPr>
          <p:cNvSpPr>
            <a:spLocks noChangeArrowheads="1"/>
          </p:cNvSpPr>
          <p:nvPr/>
        </p:nvSpPr>
        <p:spPr bwMode="auto">
          <a:xfrm>
            <a:off x="3810000" y="4478338"/>
            <a:ext cx="2592388" cy="146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HYFLEX-FILES</a:t>
            </a:r>
          </a:p>
          <a:p>
            <a:pPr eaLnBrk="1" hangingPunct="1"/>
            <a:r>
              <a:rPr lang="en-US" altLang="en-US"/>
              <a:t>COMBINE NI-TI MATERIAL </a:t>
            </a:r>
          </a:p>
          <a:p>
            <a:pPr eaLnBrk="1" hangingPunct="1"/>
            <a:r>
              <a:rPr lang="en-US" altLang="en-US"/>
              <a:t>WITH NEW CUTTING DESIGN</a:t>
            </a:r>
          </a:p>
        </p:txBody>
      </p:sp>
      <p:sp>
        <p:nvSpPr>
          <p:cNvPr id="135176" name="Rectangle 9">
            <a:extLst>
              <a:ext uri="{FF2B5EF4-FFF2-40B4-BE49-F238E27FC236}">
                <a16:creationId xmlns:a16="http://schemas.microsoft.com/office/drawing/2014/main" xmlns="" id="{18FFB940-5CF4-0DEB-49C2-F96CB559D26C}"/>
              </a:ext>
            </a:extLst>
          </p:cNvPr>
          <p:cNvSpPr>
            <a:spLocks noChangeArrowheads="1"/>
          </p:cNvSpPr>
          <p:nvPr/>
        </p:nvSpPr>
        <p:spPr bwMode="auto">
          <a:xfrm>
            <a:off x="8534400" y="4524376"/>
            <a:ext cx="1709738"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SEM PICTURE</a:t>
            </a:r>
          </a:p>
          <a:p>
            <a:pPr eaLnBrk="1" hangingPunct="1"/>
            <a:r>
              <a:rPr lang="en-US" altLang="en-US"/>
              <a:t>OF </a:t>
            </a:r>
            <a:r>
              <a:rPr lang="en-US" altLang="en-US" b="1"/>
              <a:t>HYFLEX</a:t>
            </a:r>
          </a:p>
          <a:p>
            <a:pPr eaLnBrk="1" hangingPunct="1"/>
            <a:endParaRPr lang="en-US" altLang="en-US"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a:extLst>
              <a:ext uri="{FF2B5EF4-FFF2-40B4-BE49-F238E27FC236}">
                <a16:creationId xmlns:a16="http://schemas.microsoft.com/office/drawing/2014/main" xmlns="" id="{785EDD69-559B-2132-BFD7-B5D74B13AC93}"/>
              </a:ext>
            </a:extLst>
          </p:cNvPr>
          <p:cNvSpPr>
            <a:spLocks noGrp="1" noChangeArrowheads="1"/>
          </p:cNvSpPr>
          <p:nvPr>
            <p:ph type="body" sz="half" idx="1"/>
          </p:nvPr>
        </p:nvSpPr>
        <p:spPr>
          <a:xfrm>
            <a:off x="1828800" y="228600"/>
            <a:ext cx="4038600" cy="6324600"/>
          </a:xfrm>
        </p:spPr>
        <p:txBody>
          <a:bodyPr/>
          <a:lstStyle/>
          <a:p>
            <a:pPr>
              <a:lnSpc>
                <a:spcPct val="90000"/>
              </a:lnSpc>
              <a:buFontTx/>
              <a:buNone/>
            </a:pPr>
            <a:r>
              <a:rPr lang="en-US" altLang="en-US"/>
              <a:t>  </a:t>
            </a:r>
          </a:p>
          <a:p>
            <a:pPr>
              <a:lnSpc>
                <a:spcPct val="90000"/>
              </a:lnSpc>
              <a:buFontTx/>
              <a:buNone/>
            </a:pPr>
            <a:r>
              <a:rPr lang="en-US" altLang="en-US"/>
              <a:t> </a:t>
            </a:r>
            <a:r>
              <a:rPr lang="en-US" altLang="en-US" sz="2400" b="1" u="sng"/>
              <a:t>ADVANTAGES OF NICKEL TITIANIUM ALLOYS</a:t>
            </a:r>
          </a:p>
          <a:p>
            <a:pPr>
              <a:lnSpc>
                <a:spcPct val="90000"/>
              </a:lnSpc>
              <a:buFontTx/>
              <a:buNone/>
            </a:pPr>
            <a:endParaRPr lang="en-US" altLang="en-US" sz="2400" b="1" u="sng"/>
          </a:p>
          <a:p>
            <a:pPr>
              <a:lnSpc>
                <a:spcPct val="90000"/>
              </a:lnSpc>
            </a:pPr>
            <a:r>
              <a:rPr lang="en-US" altLang="en-US" sz="2400"/>
              <a:t>2-3 times more elastic  flexibility </a:t>
            </a:r>
          </a:p>
          <a:p>
            <a:pPr>
              <a:lnSpc>
                <a:spcPct val="90000"/>
              </a:lnSpc>
            </a:pPr>
            <a:endParaRPr lang="en-US" altLang="en-US" sz="2400"/>
          </a:p>
          <a:p>
            <a:pPr>
              <a:lnSpc>
                <a:spcPct val="90000"/>
              </a:lnSpc>
            </a:pPr>
            <a:r>
              <a:rPr lang="en-US" altLang="en-US" sz="2400"/>
              <a:t>Superior resistance to fracture </a:t>
            </a:r>
          </a:p>
          <a:p>
            <a:pPr>
              <a:lnSpc>
                <a:spcPct val="90000"/>
              </a:lnSpc>
            </a:pPr>
            <a:endParaRPr lang="en-US" altLang="en-US" sz="2400"/>
          </a:p>
          <a:p>
            <a:pPr>
              <a:lnSpc>
                <a:spcPct val="90000"/>
              </a:lnSpc>
            </a:pPr>
            <a:r>
              <a:rPr lang="en-US" altLang="en-US" sz="2400"/>
              <a:t>Can retain the shape of curved canals </a:t>
            </a:r>
          </a:p>
          <a:p>
            <a:pPr>
              <a:lnSpc>
                <a:spcPct val="90000"/>
              </a:lnSpc>
            </a:pPr>
            <a:endParaRPr lang="en-US" altLang="en-US" sz="2400"/>
          </a:p>
          <a:p>
            <a:pPr>
              <a:lnSpc>
                <a:spcPct val="90000"/>
              </a:lnSpc>
            </a:pPr>
            <a:r>
              <a:rPr lang="en-US" altLang="en-US" sz="2400"/>
              <a:t>Undergoes large amount of elastic deformation  </a:t>
            </a:r>
          </a:p>
        </p:txBody>
      </p:sp>
      <p:pic>
        <p:nvPicPr>
          <p:cNvPr id="136195" name="Picture 4">
            <a:extLst>
              <a:ext uri="{FF2B5EF4-FFF2-40B4-BE49-F238E27FC236}">
                <a16:creationId xmlns:a16="http://schemas.microsoft.com/office/drawing/2014/main" xmlns="" id="{BFF77FA0-D9E5-75B0-4CE4-A4DC17A2AEF3}"/>
              </a:ext>
            </a:extLst>
          </p:cNvPr>
          <p:cNvPicPr>
            <a:picLocks noGrp="1" noChangeAspect="1" noChangeArrowheads="1"/>
          </p:cNvPicPr>
          <p:nvPr>
            <p:ph sz="half" idx="2"/>
          </p:nvPr>
        </p:nvPicPr>
        <p:blipFill>
          <a:blip r:embed="rId2">
            <a:extLst>
              <a:ext uri="{28A0092B-C50C-407E-A947-70E740481C1C}">
                <a14:useLocalDpi xmlns:a14="http://schemas.microsoft.com/office/drawing/2010/main" xmlns="" val="0"/>
              </a:ext>
            </a:extLst>
          </a:blip>
          <a:srcRect/>
          <a:stretch>
            <a:fillRect/>
          </a:stretch>
        </p:blipFill>
        <p:spPr>
          <a:xfrm>
            <a:off x="6172201" y="2362201"/>
            <a:ext cx="4214813" cy="2881313"/>
          </a:xfrm>
          <a:noFill/>
        </p:spPr>
      </p:pic>
      <p:sp>
        <p:nvSpPr>
          <p:cNvPr id="136196" name="Rectangle 7">
            <a:extLst>
              <a:ext uri="{FF2B5EF4-FFF2-40B4-BE49-F238E27FC236}">
                <a16:creationId xmlns:a16="http://schemas.microsoft.com/office/drawing/2014/main" xmlns="" id="{A8DFEB5F-3418-ABEA-6167-2EA82FA72A02}"/>
              </a:ext>
            </a:extLst>
          </p:cNvPr>
          <p:cNvSpPr>
            <a:spLocks noChangeArrowheads="1"/>
          </p:cNvSpPr>
          <p:nvPr/>
        </p:nvSpPr>
        <p:spPr bwMode="auto">
          <a:xfrm>
            <a:off x="6019800" y="5334001"/>
            <a:ext cx="4419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SHAPE MEMORY PROPERTY OF Ni-Ti</a:t>
            </a:r>
          </a:p>
        </p:txBody>
      </p:sp>
      <p:sp>
        <p:nvSpPr>
          <p:cNvPr id="5" name="TextBox 4">
            <a:extLst>
              <a:ext uri="{FF2B5EF4-FFF2-40B4-BE49-F238E27FC236}">
                <a16:creationId xmlns:a16="http://schemas.microsoft.com/office/drawing/2014/main" xmlns="" id="{772262F5-016F-D629-43FC-22620DC03F38}"/>
              </a:ext>
            </a:extLst>
          </p:cNvPr>
          <p:cNvSpPr txBox="1"/>
          <p:nvPr/>
        </p:nvSpPr>
        <p:spPr>
          <a:xfrm>
            <a:off x="6019800" y="685800"/>
            <a:ext cx="4419600" cy="120015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3600" b="1" dirty="0" err="1"/>
              <a:t>Superelasticity</a:t>
            </a:r>
            <a:r>
              <a:rPr lang="en-US" sz="3600" b="1" dirty="0"/>
              <a:t> &amp; Shape memory</a:t>
            </a:r>
            <a:r>
              <a:rPr lang="en-US" sz="3600" dirty="0"/>
              <a:t>  </a:t>
            </a:r>
            <a:endParaRPr lang="en-US" sz="3600" u="sng"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3">
            <a:extLst>
              <a:ext uri="{FF2B5EF4-FFF2-40B4-BE49-F238E27FC236}">
                <a16:creationId xmlns:a16="http://schemas.microsoft.com/office/drawing/2014/main" xmlns="" id="{1B5C7315-D9B9-54D1-32F4-303E535E3E09}"/>
              </a:ext>
            </a:extLst>
          </p:cNvPr>
          <p:cNvSpPr>
            <a:spLocks noGrp="1" noChangeArrowheads="1"/>
          </p:cNvSpPr>
          <p:nvPr>
            <p:ph type="body" idx="1"/>
          </p:nvPr>
        </p:nvSpPr>
        <p:spPr/>
        <p:txBody>
          <a:bodyPr/>
          <a:lstStyle/>
          <a:p>
            <a:pPr>
              <a:buFontTx/>
              <a:buNone/>
            </a:pPr>
            <a:r>
              <a:rPr lang="en-US" altLang="en-US" u="sng"/>
              <a:t>DISADVANTAGES OF NICKEL TITANIUM FILES</a:t>
            </a:r>
          </a:p>
          <a:p>
            <a:pPr>
              <a:buFontTx/>
              <a:buNone/>
            </a:pPr>
            <a:endParaRPr lang="en-US" altLang="en-US" u="sng"/>
          </a:p>
          <a:p>
            <a:r>
              <a:rPr lang="en-US" altLang="en-US"/>
              <a:t>Cutting efficiency only 60%</a:t>
            </a:r>
          </a:p>
          <a:p>
            <a:endParaRPr lang="en-US" altLang="en-US"/>
          </a:p>
          <a:p>
            <a:r>
              <a:rPr lang="en-US" altLang="en-US"/>
              <a:t>Does not give indication of wear before fracture </a:t>
            </a:r>
            <a:endParaRPr lang="en-US" altLang="en-US" u="sng"/>
          </a:p>
          <a:p>
            <a:endParaRPr lang="en-US"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011">
            <a:extLst>
              <a:ext uri="{FF2B5EF4-FFF2-40B4-BE49-F238E27FC236}">
                <a16:creationId xmlns:a16="http://schemas.microsoft.com/office/drawing/2014/main" xmlns="" id="{DE298D30-2540-B99B-3D39-3E3D70B138E6}"/>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705601" y="1905000"/>
            <a:ext cx="2551113" cy="3733800"/>
          </a:xfrm>
          <a:prstGeom prst="rect">
            <a:avLst/>
          </a:prstGeom>
          <a:noFill/>
          <a:ln w="9525">
            <a:solidFill>
              <a:srgbClr val="99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38243" name="Picture 3" descr="016">
            <a:extLst>
              <a:ext uri="{FF2B5EF4-FFF2-40B4-BE49-F238E27FC236}">
                <a16:creationId xmlns:a16="http://schemas.microsoft.com/office/drawing/2014/main" xmlns="" id="{E475E112-D058-59A1-516C-FF415366987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971800" y="1905000"/>
            <a:ext cx="2857500" cy="3733800"/>
          </a:xfrm>
          <a:prstGeom prst="rect">
            <a:avLst/>
          </a:prstGeom>
          <a:noFill/>
          <a:ln w="9525">
            <a:solidFill>
              <a:srgbClr val="990000"/>
            </a:solidFill>
            <a:miter lim="800000"/>
            <a:headEnd/>
            <a:tailEnd/>
          </a:ln>
          <a:extLst>
            <a:ext uri="{909E8E84-426E-40DD-AFC4-6F175D3DCCD1}">
              <a14:hiddenFill xmlns:a14="http://schemas.microsoft.com/office/drawing/2010/main" xmlns="">
                <a:solidFill>
                  <a:srgbClr val="FFFFFF"/>
                </a:solidFill>
              </a14:hiddenFill>
            </a:ext>
          </a:extLst>
        </p:spPr>
      </p:pic>
      <p:sp>
        <p:nvSpPr>
          <p:cNvPr id="138244" name="Text Box 4">
            <a:extLst>
              <a:ext uri="{FF2B5EF4-FFF2-40B4-BE49-F238E27FC236}">
                <a16:creationId xmlns:a16="http://schemas.microsoft.com/office/drawing/2014/main" xmlns="" id="{5698CA3D-57D4-F0E9-1569-570E7CA1AAB1}"/>
              </a:ext>
            </a:extLst>
          </p:cNvPr>
          <p:cNvSpPr txBox="1">
            <a:spLocks noChangeArrowheads="1"/>
          </p:cNvSpPr>
          <p:nvPr/>
        </p:nvSpPr>
        <p:spPr bwMode="auto">
          <a:xfrm>
            <a:off x="1981200" y="609600"/>
            <a:ext cx="8229600"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600" b="1">
                <a:solidFill>
                  <a:srgbClr val="990000"/>
                </a:solidFill>
                <a:latin typeface="Times New Roman" panose="02020603050405020304" pitchFamily="18" charset="0"/>
                <a:cs typeface="Times New Roman" panose="02020603050405020304" pitchFamily="18" charset="0"/>
              </a:rPr>
              <a:t>HAND FLARE FILES    5%</a:t>
            </a:r>
          </a:p>
        </p:txBody>
      </p:sp>
    </p:spTree>
  </p:cSld>
  <p:clrMapOvr>
    <a:masterClrMapping/>
  </p:clrMapOvr>
  <p:transition spd="med">
    <p:cover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939</Words>
  <Application>Microsoft Office PowerPoint</Application>
  <PresentationFormat>Custom</PresentationFormat>
  <Paragraphs>227</Paragraphs>
  <Slides>34</Slides>
  <Notes>1</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RUNGTA COLLEGE OF DENTAL SCIENCES AND RESEARCH</vt:lpstr>
      <vt:lpstr>Specific learning Objectives </vt:lpstr>
      <vt:lpstr>Content</vt:lpstr>
      <vt:lpstr>Flexogates/Handygates:</vt:lpstr>
      <vt:lpstr>Slide 5</vt:lpstr>
      <vt:lpstr>Slide 6</vt:lpstr>
      <vt:lpstr>Slide 7</vt:lpstr>
      <vt:lpstr>Slide 8</vt:lpstr>
      <vt:lpstr>Slide 9</vt:lpstr>
      <vt:lpstr>Slide 10</vt:lpstr>
      <vt:lpstr>Slide 11</vt:lpstr>
      <vt:lpstr>ROTARY INSTRUMENTS</vt:lpstr>
      <vt:lpstr>Slide 13</vt:lpstr>
      <vt:lpstr>Slide 14</vt:lpstr>
      <vt:lpstr>RECIPROCATING / QUARTER TURN HANDPIECES</vt:lpstr>
      <vt:lpstr>Slide 16</vt:lpstr>
      <vt:lpstr>Slide 17</vt:lpstr>
      <vt:lpstr>RECIPROCATING / QUARTER TURN HANDPIECES</vt:lpstr>
      <vt:lpstr>RECIPROCATING / QUARTER TURN HANDPIECES</vt:lpstr>
      <vt:lpstr>Slide 20</vt:lpstr>
      <vt:lpstr>VERTICAL STROKE HANDPIECE</vt:lpstr>
      <vt:lpstr>VERTICAL STROKE HANDPIECE</vt:lpstr>
      <vt:lpstr>Slide 23</vt:lpstr>
      <vt:lpstr>FULL ROTARY HANDPIECES</vt:lpstr>
      <vt:lpstr>FULL ROTARY HANDPIECES</vt:lpstr>
      <vt:lpstr>FULL ROTARY HANDPIECES</vt:lpstr>
      <vt:lpstr>FULL ROTARY HANDPIECES</vt:lpstr>
      <vt:lpstr>Slide 28</vt:lpstr>
      <vt:lpstr>FULL ROTARY HANDPIECES</vt:lpstr>
      <vt:lpstr>Slide 30</vt:lpstr>
      <vt:lpstr>                       TAKE HOME MESSAGE</vt:lpstr>
      <vt:lpstr>QUESTIONS</vt:lpstr>
      <vt:lpstr>REFERENCES</vt:lpstr>
      <vt:lpstr>Slide 34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shalvi wadighare</dc:creator>
  <cp:lastModifiedBy>test</cp:lastModifiedBy>
  <cp:revision>4</cp:revision>
  <dcterms:created xsi:type="dcterms:W3CDTF">2023-04-18T05:53:24Z</dcterms:created>
  <dcterms:modified xsi:type="dcterms:W3CDTF">2023-04-18T08:49:27Z</dcterms:modified>
</cp:coreProperties>
</file>